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2"/>
  </p:notesMasterIdLst>
  <p:sldIdLst>
    <p:sldId id="325" r:id="rId3"/>
    <p:sldId id="353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77" r:id="rId17"/>
    <p:sldId id="378" r:id="rId18"/>
    <p:sldId id="370" r:id="rId19"/>
    <p:sldId id="366" r:id="rId20"/>
    <p:sldId id="261" r:id="rId21"/>
    <p:sldId id="262" r:id="rId22"/>
    <p:sldId id="367" r:id="rId23"/>
    <p:sldId id="332" r:id="rId24"/>
    <p:sldId id="334" r:id="rId25"/>
    <p:sldId id="333" r:id="rId26"/>
    <p:sldId id="368" r:id="rId27"/>
    <p:sldId id="263" r:id="rId28"/>
    <p:sldId id="326" r:id="rId29"/>
    <p:sldId id="327" r:id="rId30"/>
    <p:sldId id="328" r:id="rId31"/>
    <p:sldId id="369" r:id="rId32"/>
    <p:sldId id="330" r:id="rId33"/>
    <p:sldId id="335" r:id="rId34"/>
    <p:sldId id="336" r:id="rId35"/>
    <p:sldId id="340" r:id="rId36"/>
    <p:sldId id="337" r:id="rId37"/>
    <p:sldId id="342" r:id="rId38"/>
    <p:sldId id="343" r:id="rId39"/>
    <p:sldId id="339" r:id="rId40"/>
    <p:sldId id="344" r:id="rId41"/>
    <p:sldId id="346" r:id="rId42"/>
    <p:sldId id="347" r:id="rId43"/>
    <p:sldId id="351" r:id="rId44"/>
    <p:sldId id="349" r:id="rId45"/>
    <p:sldId id="350" r:id="rId46"/>
    <p:sldId id="376" r:id="rId47"/>
    <p:sldId id="372" r:id="rId48"/>
    <p:sldId id="373" r:id="rId49"/>
    <p:sldId id="374" r:id="rId50"/>
    <p:sldId id="375" r:id="rId5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showOutlineIcons="0">
    <p:restoredLeft sz="15620"/>
    <p:restoredTop sz="99262" autoAdjust="0"/>
  </p:normalViewPr>
  <p:slideViewPr>
    <p:cSldViewPr>
      <p:cViewPr varScale="1">
        <p:scale>
          <a:sx n="86" d="100"/>
          <a:sy n="86" d="100"/>
        </p:scale>
        <p:origin x="-9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7C133-2C84-48EB-A098-14FCE3EE52F6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52EEE-D08E-4A20-A8F5-99D09175D0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3564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2E3E175-8EA8-4833-9B3C-7157387FB234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3543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2E3E175-8EA8-4833-9B3C-7157387FB234}" type="slidenum">
              <a:rPr lang="zh-CN" altLang="en-US"/>
              <a:pPr eaLnBrk="1" hangingPunct="1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23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0D1BD-CBF6-4F9D-9909-F79CC7E50221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217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42B78-6C3D-44B9-B773-CEACB338D52E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89BAE-9ABE-4BB6-9248-13116384CA57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119298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BF074-EEDE-4153-95E1-1D3FC393E4C6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B2412-E5C9-4A32-B442-39D27A2353CB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046829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AFBCA-A3F5-4931-89E6-4637B6377E75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6F4AB-6510-46AE-AECB-7D4CDC2FDE60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67682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24023-4B6A-4164-8580-06BE5CA5D842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01301-B454-4B14-9769-2427900674FE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218900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925C1-7650-4AEE-A9BE-E9C86CECDF0E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F5FCE-C4F7-4B76-ACFA-239282A99D2F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97828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AEF22-4A4B-430C-A176-C0CC68D3A8D1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8DA41-3164-457A-865D-AF813E6E3186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108361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8B92-3E20-494A-95B7-C1624482937D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237EC-1C18-416F-ADB1-4D2EF7212AEA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72965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D2BE0-EB40-45F7-AEBA-71435DBAD5A5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641BB-A454-4F03-915C-4D98594EF814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87594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82832-4C35-4374-A019-9C09A0AA6208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7E913-26D3-4FC9-8A8F-F7C6BAD35739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568040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42E2C-C948-47D6-9EB1-0B973434E085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37790-77DA-459A-A878-38F79A904B97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395269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67F8E-E3A0-42C2-B6B5-1DD0B45F9FBA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811AD-A9BD-4B68-B983-175109F984D5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59405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B73F403-D32A-49BB-9B2F-55DF4201258B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F2A19A1-6D6D-4498-8E6A-715B9BBF907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466677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B73F403-D32A-49BB-9B2F-55DF4201258B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F2A19A1-6D6D-4498-8E6A-715B9BBF907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70444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73F403-D32A-49BB-9B2F-55DF4201258B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19A1-6D6D-4498-8E6A-715B9BBF9074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7266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502544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862013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7"/>
          <p:cNvSpPr/>
          <p:nvPr userDrawn="1"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3"/>
          <p:cNvSpPr/>
          <p:nvPr userDrawn="1"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6400800" y="6550025"/>
            <a:ext cx="27587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速威机器人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不仅仅是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AGV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领导者</a:t>
            </a:r>
            <a:endParaRPr lang="zh-CN" altLang="en-US" sz="1400" i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228600" y="126275"/>
            <a:ext cx="7315200" cy="685799"/>
          </a:xfrm>
          <a:prstGeom prst="rect">
            <a:avLst/>
          </a:prstGeom>
        </p:spPr>
        <p:txBody>
          <a:bodyPr anchor="ctr"/>
          <a:lstStyle>
            <a:lvl1pPr algn="l">
              <a:defRPr sz="2800" b="0" cap="all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214282" y="914400"/>
            <a:ext cx="8715436" cy="542229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800" b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defRPr>
            </a:lvl1pPr>
            <a:lvl2pPr>
              <a:buFont typeface="Wingdings" pitchFamily="2" charset="2"/>
              <a:buChar char="ü"/>
              <a:defRPr sz="2600" b="0">
                <a:latin typeface="黑体" pitchFamily="49" charset="-122"/>
                <a:ea typeface="黑体" pitchFamily="49" charset="-122"/>
              </a:defRPr>
            </a:lvl2pPr>
            <a:lvl3pPr>
              <a:defRPr sz="2500" b="1">
                <a:latin typeface="+mj-ea"/>
                <a:ea typeface="+mj-ea"/>
              </a:defRPr>
            </a:lvl3pPr>
            <a:lvl4pPr>
              <a:defRPr sz="2300" b="1">
                <a:latin typeface="+mj-ea"/>
                <a:ea typeface="+mj-ea"/>
              </a:defRPr>
            </a:lvl4pPr>
            <a:lvl5pPr>
              <a:defRPr sz="2100" b="1">
                <a:latin typeface="+mj-ea"/>
                <a:ea typeface="+mj-ea"/>
              </a:defRPr>
            </a:lvl5pPr>
            <a:extLst/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11" name="日期占位符 2"/>
          <p:cNvSpPr>
            <a:spLocks noGrp="1"/>
          </p:cNvSpPr>
          <p:nvPr userDrawn="1">
            <p:ph type="dt" sz="quarter" idx="10"/>
          </p:nvPr>
        </p:nvSpPr>
        <p:spPr>
          <a:xfrm>
            <a:off x="3048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DE4D119B-0E15-4AA3-B7DE-25C87A4A584F}" type="datetime1">
              <a:rPr lang="zh-CN" altLang="en-US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12" name="灯片编号占位符 3"/>
          <p:cNvSpPr>
            <a:spLocks noGrp="1"/>
          </p:cNvSpPr>
          <p:nvPr userDrawn="1">
            <p:ph type="sldNum" sz="quarter" idx="11"/>
          </p:nvPr>
        </p:nvSpPr>
        <p:spPr>
          <a:xfrm>
            <a:off x="68580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2AFA7B46-EE6B-4613-8C7B-836B3C072D7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pic>
        <p:nvPicPr>
          <p:cNvPr id="13" name="图片 12" descr="速威logo-100x100 - 副本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43834" y="0"/>
            <a:ext cx="1270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3416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862013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7"/>
          <p:cNvSpPr/>
          <p:nvPr userDrawn="1"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3"/>
          <p:cNvSpPr/>
          <p:nvPr userDrawn="1"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6400800" y="6550025"/>
            <a:ext cx="27587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速威机器人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不仅仅是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AGV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领导者</a:t>
            </a:r>
            <a:endParaRPr lang="zh-CN" altLang="en-US" sz="1400" i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228600" y="126275"/>
            <a:ext cx="7315200" cy="685799"/>
          </a:xfrm>
          <a:prstGeom prst="rect">
            <a:avLst/>
          </a:prstGeom>
        </p:spPr>
        <p:txBody>
          <a:bodyPr anchor="ctr"/>
          <a:lstStyle>
            <a:lvl1pPr algn="l">
              <a:defRPr sz="2800" b="0" cap="all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214282" y="914400"/>
            <a:ext cx="8715436" cy="542229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800" b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defRPr>
            </a:lvl1pPr>
            <a:lvl2pPr>
              <a:buFont typeface="Wingdings" pitchFamily="2" charset="2"/>
              <a:buChar char="ü"/>
              <a:defRPr sz="2600" b="0">
                <a:latin typeface="黑体" pitchFamily="49" charset="-122"/>
                <a:ea typeface="黑体" pitchFamily="49" charset="-122"/>
              </a:defRPr>
            </a:lvl2pPr>
            <a:lvl3pPr>
              <a:defRPr sz="2500" b="1">
                <a:latin typeface="+mj-ea"/>
                <a:ea typeface="+mj-ea"/>
              </a:defRPr>
            </a:lvl3pPr>
            <a:lvl4pPr>
              <a:defRPr sz="2300" b="1">
                <a:latin typeface="+mj-ea"/>
                <a:ea typeface="+mj-ea"/>
              </a:defRPr>
            </a:lvl4pPr>
            <a:lvl5pPr>
              <a:defRPr sz="2100" b="1">
                <a:latin typeface="+mj-ea"/>
                <a:ea typeface="+mj-ea"/>
              </a:defRPr>
            </a:lvl5pPr>
            <a:extLst/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11" name="日期占位符 2"/>
          <p:cNvSpPr>
            <a:spLocks noGrp="1"/>
          </p:cNvSpPr>
          <p:nvPr userDrawn="1">
            <p:ph type="dt" sz="quarter" idx="10"/>
          </p:nvPr>
        </p:nvSpPr>
        <p:spPr>
          <a:xfrm>
            <a:off x="3048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DE4D119B-0E15-4AA3-B7DE-25C87A4A584F}" type="datetime1">
              <a:rPr lang="zh-CN" altLang="en-US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12" name="灯片编号占位符 3"/>
          <p:cNvSpPr>
            <a:spLocks noGrp="1"/>
          </p:cNvSpPr>
          <p:nvPr userDrawn="1">
            <p:ph type="sldNum" sz="quarter" idx="11"/>
          </p:nvPr>
        </p:nvSpPr>
        <p:spPr>
          <a:xfrm>
            <a:off x="68580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2AFA7B46-EE6B-4613-8C7B-836B3C072D7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pic>
        <p:nvPicPr>
          <p:cNvPr id="13" name="图片 12" descr="速威logo-100x100 - 副本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15272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4206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862013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7"/>
          <p:cNvSpPr/>
          <p:nvPr userDrawn="1"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3"/>
          <p:cNvSpPr/>
          <p:nvPr userDrawn="1"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6400800" y="6550025"/>
            <a:ext cx="27587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速威机器人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不仅仅是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AGV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领导者</a:t>
            </a:r>
            <a:endParaRPr lang="zh-CN" altLang="en-US" sz="1400" i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228600" y="126275"/>
            <a:ext cx="7315200" cy="685799"/>
          </a:xfrm>
          <a:prstGeom prst="rect">
            <a:avLst/>
          </a:prstGeom>
        </p:spPr>
        <p:txBody>
          <a:bodyPr anchor="ctr"/>
          <a:lstStyle>
            <a:lvl1pPr algn="l">
              <a:defRPr sz="2800" b="0" cap="all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214282" y="914400"/>
            <a:ext cx="8715436" cy="542229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800" b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defRPr>
            </a:lvl1pPr>
            <a:lvl2pPr>
              <a:buFont typeface="Wingdings" pitchFamily="2" charset="2"/>
              <a:buChar char="ü"/>
              <a:defRPr sz="2600" b="0">
                <a:latin typeface="黑体" pitchFamily="49" charset="-122"/>
                <a:ea typeface="黑体" pitchFamily="49" charset="-122"/>
              </a:defRPr>
            </a:lvl2pPr>
            <a:lvl3pPr>
              <a:defRPr sz="2500" b="1">
                <a:latin typeface="+mj-ea"/>
                <a:ea typeface="+mj-ea"/>
              </a:defRPr>
            </a:lvl3pPr>
            <a:lvl4pPr>
              <a:defRPr sz="2300" b="1">
                <a:latin typeface="+mj-ea"/>
                <a:ea typeface="+mj-ea"/>
              </a:defRPr>
            </a:lvl4pPr>
            <a:lvl5pPr>
              <a:defRPr sz="2100" b="1">
                <a:latin typeface="+mj-ea"/>
                <a:ea typeface="+mj-ea"/>
              </a:defRPr>
            </a:lvl5pPr>
            <a:extLst/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11" name="日期占位符 2"/>
          <p:cNvSpPr>
            <a:spLocks noGrp="1"/>
          </p:cNvSpPr>
          <p:nvPr userDrawn="1">
            <p:ph type="dt" sz="quarter" idx="10"/>
          </p:nvPr>
        </p:nvSpPr>
        <p:spPr>
          <a:xfrm>
            <a:off x="3048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DE4D119B-0E15-4AA3-B7DE-25C87A4A584F}" type="datetime1">
              <a:rPr lang="zh-CN" altLang="en-US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12" name="灯片编号占位符 3"/>
          <p:cNvSpPr>
            <a:spLocks noGrp="1"/>
          </p:cNvSpPr>
          <p:nvPr userDrawn="1">
            <p:ph type="sldNum" sz="quarter" idx="11"/>
          </p:nvPr>
        </p:nvSpPr>
        <p:spPr>
          <a:xfrm>
            <a:off x="68580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2AFA7B46-EE6B-4613-8C7B-836B3C072D7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pic>
        <p:nvPicPr>
          <p:cNvPr id="13" name="图片 12" descr="速威logo-100x100 - 副本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15272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832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862013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7"/>
          <p:cNvSpPr/>
          <p:nvPr userDrawn="1"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3"/>
          <p:cNvSpPr/>
          <p:nvPr userDrawn="1"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6400800" y="6550025"/>
            <a:ext cx="27587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速威机器人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不仅仅是</a:t>
            </a:r>
            <a:r>
              <a:rPr lang="en-US" altLang="zh-CN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AGV</a:t>
            </a:r>
            <a:r>
              <a:rPr lang="zh-CN" altLang="en-US" sz="140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领导者</a:t>
            </a:r>
            <a:endParaRPr lang="zh-CN" altLang="en-US" sz="1400" i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228600" y="126275"/>
            <a:ext cx="7315200" cy="685799"/>
          </a:xfrm>
          <a:prstGeom prst="rect">
            <a:avLst/>
          </a:prstGeom>
        </p:spPr>
        <p:txBody>
          <a:bodyPr anchor="ctr"/>
          <a:lstStyle>
            <a:lvl1pPr algn="l">
              <a:defRPr sz="2800" b="0" cap="all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214282" y="914400"/>
            <a:ext cx="8715436" cy="542229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800" b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defRPr>
            </a:lvl1pPr>
            <a:lvl2pPr>
              <a:buFont typeface="Wingdings" pitchFamily="2" charset="2"/>
              <a:buChar char="ü"/>
              <a:defRPr sz="2600" b="0">
                <a:latin typeface="黑体" pitchFamily="49" charset="-122"/>
                <a:ea typeface="黑体" pitchFamily="49" charset="-122"/>
              </a:defRPr>
            </a:lvl2pPr>
            <a:lvl3pPr>
              <a:defRPr sz="2500" b="1">
                <a:latin typeface="+mj-ea"/>
                <a:ea typeface="+mj-ea"/>
              </a:defRPr>
            </a:lvl3pPr>
            <a:lvl4pPr>
              <a:defRPr sz="2300" b="1">
                <a:latin typeface="+mj-ea"/>
                <a:ea typeface="+mj-ea"/>
              </a:defRPr>
            </a:lvl4pPr>
            <a:lvl5pPr>
              <a:defRPr sz="2100" b="1">
                <a:latin typeface="+mj-ea"/>
                <a:ea typeface="+mj-ea"/>
              </a:defRPr>
            </a:lvl5pPr>
            <a:extLst/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11" name="日期占位符 2"/>
          <p:cNvSpPr>
            <a:spLocks noGrp="1"/>
          </p:cNvSpPr>
          <p:nvPr userDrawn="1">
            <p:ph type="dt" sz="quarter" idx="10"/>
          </p:nvPr>
        </p:nvSpPr>
        <p:spPr>
          <a:xfrm>
            <a:off x="3048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DE4D119B-0E15-4AA3-B7DE-25C87A4A584F}" type="datetime1">
              <a:rPr lang="zh-CN" altLang="en-US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12" name="灯片编号占位符 3"/>
          <p:cNvSpPr>
            <a:spLocks noGrp="1"/>
          </p:cNvSpPr>
          <p:nvPr userDrawn="1">
            <p:ph type="sldNum" sz="quarter" idx="11"/>
          </p:nvPr>
        </p:nvSpPr>
        <p:spPr>
          <a:xfrm>
            <a:off x="68580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2AFA7B46-EE6B-4613-8C7B-836B3C072D7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pic>
        <p:nvPicPr>
          <p:cNvPr id="14" name="图片 13" descr="速威logo-100x100 - 副本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15272" y="71414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140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51520" y="5991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B73F403-D32A-49BB-9B2F-55DF4201258B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732240" y="59912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F2A19A1-6D6D-4498-8E6A-715B9BBF9074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73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8" r:id="rId15"/>
    <p:sldLayoutId id="2147483679" r:id="rId16"/>
    <p:sldLayoutId id="2147483681" r:id="rId17"/>
    <p:sldLayoutId id="2147483682" r:id="rId18"/>
    <p:sldLayoutId id="2147483683" r:id="rId19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1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11" Type="http://schemas.openxmlformats.org/officeDocument/2006/relationships/image" Target="../media/image58.png"/><Relationship Id="rId5" Type="http://schemas.openxmlformats.org/officeDocument/2006/relationships/image" Target="../media/image54.jpeg"/><Relationship Id="rId10" Type="http://schemas.openxmlformats.org/officeDocument/2006/relationships/image" Target="../media/image57.jpeg"/><Relationship Id="rId4" Type="http://schemas.openxmlformats.org/officeDocument/2006/relationships/image" Target="../media/image53.png"/><Relationship Id="rId9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日期占位符 2"/>
          <p:cNvSpPr>
            <a:spLocks noGrp="1"/>
          </p:cNvSpPr>
          <p:nvPr>
            <p:ph type="dt" sz="quarter" idx="4294967295"/>
          </p:nvPr>
        </p:nvSpPr>
        <p:spPr>
          <a:xfrm>
            <a:off x="304800" y="6248400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CD257974-9CF0-4D72-871B-5B963BEB3AB1}" type="datetime1">
              <a:rPr lang="zh-CN" altLang="en-US" smtClean="0"/>
              <a:pPr eaLnBrk="1" hangingPunct="1"/>
              <a:t>2017/9/5</a:t>
            </a:fld>
            <a:endParaRPr lang="en-US" altLang="zh-CN" smtClean="0"/>
          </a:p>
        </p:txBody>
      </p:sp>
      <p:sp>
        <p:nvSpPr>
          <p:cNvPr id="3075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248400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7CBF079F-9C26-4FC5-BBF4-D903BB278EF0}" type="slidenum">
              <a:rPr lang="en-US" altLang="zh-CN" smtClean="0"/>
              <a:pPr eaLnBrk="1" hangingPunct="1"/>
              <a:t>1</a:t>
            </a:fld>
            <a:endParaRPr lang="en-US" altLang="zh-CN" smtClean="0"/>
          </a:p>
        </p:txBody>
      </p:sp>
      <p:sp>
        <p:nvSpPr>
          <p:cNvPr id="7" name="TextBox 6"/>
          <p:cNvSpPr txBox="1"/>
          <p:nvPr/>
        </p:nvSpPr>
        <p:spPr>
          <a:xfrm>
            <a:off x="5740454" y="753646"/>
            <a:ext cx="325114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速威</a:t>
            </a:r>
            <a:r>
              <a:rPr lang="zh-CN" altLang="en-US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机器人</a:t>
            </a:r>
            <a:r>
              <a:rPr lang="en-US" altLang="zh-CN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不仅仅是</a:t>
            </a:r>
            <a:r>
              <a:rPr lang="en-US" altLang="zh-CN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AGV</a:t>
            </a:r>
            <a:r>
              <a:rPr lang="zh-CN" altLang="en-US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领导者</a:t>
            </a:r>
            <a:endParaRPr lang="zh-CN" altLang="en-US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50" y="1219200"/>
            <a:ext cx="9137650" cy="4495800"/>
          </a:xfrm>
          <a:prstGeom prst="rect">
            <a:avLst/>
          </a:prstGeom>
          <a:solidFill>
            <a:srgbClr val="1F4396"/>
          </a:solidFill>
          <a:ln>
            <a:solidFill>
              <a:srgbClr val="1F4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3468801" y="6088621"/>
            <a:ext cx="22510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000" b="1" dirty="0" smtClean="0"/>
              <a:t>www.rtdsoft.com</a:t>
            </a:r>
            <a:endParaRPr lang="zh-CN" altLang="en-US" sz="2000" b="1" dirty="0"/>
          </a:p>
        </p:txBody>
      </p:sp>
      <p:sp>
        <p:nvSpPr>
          <p:cNvPr id="3080" name="TextBox 9"/>
          <p:cNvSpPr txBox="1">
            <a:spLocks noChangeArrowheads="1"/>
          </p:cNvSpPr>
          <p:nvPr/>
        </p:nvSpPr>
        <p:spPr bwMode="auto">
          <a:xfrm>
            <a:off x="1204913" y="2133600"/>
            <a:ext cx="671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dist" eaLnBrk="1" hangingPunct="1"/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广州速威智能系统科技有限公司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81" name="TextBox 10"/>
          <p:cNvSpPr txBox="1">
            <a:spLocks noChangeArrowheads="1"/>
          </p:cNvSpPr>
          <p:nvPr/>
        </p:nvSpPr>
        <p:spPr bwMode="auto">
          <a:xfrm>
            <a:off x="2762250" y="2971800"/>
            <a:ext cx="4476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AGV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在汽车行业的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应用及如何服务好汽车客户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270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257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082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83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圆角矩形 1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案例一</a:t>
            </a:r>
          </a:p>
        </p:txBody>
      </p:sp>
      <p:pic>
        <p:nvPicPr>
          <p:cNvPr id="46087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3" y="2698750"/>
            <a:ext cx="4157662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79072">
            <a:off x="5021263" y="3349625"/>
            <a:ext cx="3313112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TextBox 5"/>
          <p:cNvSpPr txBox="1">
            <a:spLocks noChangeArrowheads="1"/>
          </p:cNvSpPr>
          <p:nvPr/>
        </p:nvSpPr>
        <p:spPr bwMode="auto">
          <a:xfrm>
            <a:off x="1319213" y="5551488"/>
            <a:ext cx="1882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JT-AGV-500MA-03-ABR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90" name="TextBox 22"/>
          <p:cNvSpPr txBox="1">
            <a:spLocks noChangeArrowheads="1"/>
          </p:cNvSpPr>
          <p:nvPr/>
        </p:nvSpPr>
        <p:spPr bwMode="auto">
          <a:xfrm>
            <a:off x="6096000" y="5557838"/>
            <a:ext cx="1881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JT-AGV-500MC-02-BBR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42913" y="1052513"/>
          <a:ext cx="8081963" cy="156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248"/>
                <a:gridCol w="3061722"/>
                <a:gridCol w="2823941"/>
                <a:gridCol w="841052"/>
              </a:tblGrid>
              <a:tr h="365825">
                <a:tc>
                  <a:txBody>
                    <a:bodyPr/>
                    <a:lstStyle/>
                    <a:p>
                      <a:r>
                        <a:rPr lang="zh-CN" altLang="en-US" sz="1800" dirty="0" smtClean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厂别</a:t>
                      </a:r>
                      <a:endParaRPr lang="zh-CN" altLang="en-US" sz="18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线体</a:t>
                      </a:r>
                      <a:endParaRPr lang="zh-CN" altLang="en-US" sz="18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AGV</a:t>
                      </a:r>
                      <a:r>
                        <a:rPr lang="zh-CN" altLang="en-US" sz="1800" dirty="0" smtClean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型号</a:t>
                      </a:r>
                      <a:endParaRPr lang="zh-CN" altLang="en-US" sz="18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数量</a:t>
                      </a:r>
                      <a:endParaRPr lang="zh-CN" altLang="en-US" sz="18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45739" marB="45739" anchor="ctr" anchorCtr="1"/>
                </a:tc>
              </a:tr>
              <a:tr h="119468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神龙汽车一厂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神龙汽车二厂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神龙汽车三厂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焊装线、仪表线、总装线、后桥线、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发动机线、车门线等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JT-AGV-500MA-03-ABR</a:t>
                      </a:r>
                      <a:endParaRPr lang="zh-CN" altLang="en-US" sz="1400" b="1" dirty="0" smtClean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JT-AGV-500MC-02-BBR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JT-AGV-D500MC-D03-BBR</a:t>
                      </a:r>
                      <a:endParaRPr lang="zh-CN" altLang="en-US" sz="1400" b="1" dirty="0" smtClean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180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台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39" marB="45739" anchor="ctr"/>
                </a:tc>
              </a:tr>
            </a:tbl>
          </a:graphicData>
        </a:graphic>
      </p:graphicFrame>
      <p:sp>
        <p:nvSpPr>
          <p:cNvPr id="17" name="圆角矩形 16"/>
          <p:cNvSpPr/>
          <p:nvPr/>
        </p:nvSpPr>
        <p:spPr>
          <a:xfrm>
            <a:off x="2517485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神龙汽车</a:t>
            </a:r>
          </a:p>
        </p:txBody>
      </p:sp>
      <p:sp>
        <p:nvSpPr>
          <p:cNvPr id="4" name="右箭头 3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46114" name="TextBox 7"/>
          <p:cNvSpPr txBox="1">
            <a:spLocks noChangeArrowheads="1"/>
          </p:cNvSpPr>
          <p:nvPr/>
        </p:nvSpPr>
        <p:spPr bwMode="auto">
          <a:xfrm>
            <a:off x="6107113" y="6554788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6" name="图片 15" descr="速威logo-100x100 - 副本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81889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106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07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344488" y="908050"/>
          <a:ext cx="4011612" cy="3816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6107"/>
                <a:gridCol w="2585505"/>
              </a:tblGrid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AGV</a:t>
                      </a:r>
                      <a:r>
                        <a:rPr lang="zh-CN" altLang="en-US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型号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JT-AGV-500MA-03-ABR</a:t>
                      </a: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项目应用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焊装线、仪表线、内饰线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引导方式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磁条导航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运行方式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单向运行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牵引物料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车体后端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牵引重量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连料车约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500KG</a:t>
                      </a: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工作时长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小时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班次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充电方式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更换电池充电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地标模式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RFID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地标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运用系统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交通管制系统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736" marB="45736" anchor="ctr"/>
                </a:tc>
              </a:tr>
            </a:tbl>
          </a:graphicData>
        </a:graphic>
      </p:graphicFrame>
      <p:pic>
        <p:nvPicPr>
          <p:cNvPr id="4714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8288" y="1052513"/>
            <a:ext cx="3140075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44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96" b="12109"/>
          <a:stretch>
            <a:fillRect/>
          </a:stretch>
        </p:blipFill>
        <p:spPr bwMode="auto">
          <a:xfrm>
            <a:off x="611188" y="4579938"/>
            <a:ext cx="3516312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圆角矩形 17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案例一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2203072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神龙汽车</a:t>
            </a:r>
          </a:p>
        </p:txBody>
      </p:sp>
      <p:sp>
        <p:nvSpPr>
          <p:cNvPr id="20" name="右箭头 19"/>
          <p:cNvSpPr/>
          <p:nvPr/>
        </p:nvSpPr>
        <p:spPr>
          <a:xfrm>
            <a:off x="173037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3" name="图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3" y="3667125"/>
            <a:ext cx="3121025" cy="2339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54" name="TextBox 7"/>
          <p:cNvSpPr txBox="1">
            <a:spLocks noChangeArrowheads="1"/>
          </p:cNvSpPr>
          <p:nvPr/>
        </p:nvSpPr>
        <p:spPr bwMode="auto">
          <a:xfrm>
            <a:off x="6232525" y="6550025"/>
            <a:ext cx="2759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嘉腾机器人</a:t>
            </a:r>
            <a:r>
              <a:rPr lang="en-US" altLang="zh-CN" sz="1400" i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sp>
        <p:nvSpPr>
          <p:cNvPr id="22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24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47157" name="TextBox 7"/>
          <p:cNvSpPr txBox="1">
            <a:spLocks noChangeArrowheads="1"/>
          </p:cNvSpPr>
          <p:nvPr/>
        </p:nvSpPr>
        <p:spPr bwMode="auto">
          <a:xfrm>
            <a:off x="6021388" y="65516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6" name="图片 15" descr="速威logo-100x100 - 副本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30489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130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131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77825" y="1052513"/>
          <a:ext cx="3689350" cy="3048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029"/>
                <a:gridCol w="2413321"/>
              </a:tblGrid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AGV</a:t>
                      </a:r>
                      <a:r>
                        <a:rPr lang="zh-CN" altLang="en-US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型号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JT-AGV-500MC-02-BBR</a:t>
                      </a: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项目应用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总装线、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MV3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线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引导方式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磁条导航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运行方式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单向运行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牵引物料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内饰零件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牵引重量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一次牵引两辆料车约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300KG</a:t>
                      </a: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工作时长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小时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班次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充电方式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更换电池充电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地标模式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RFID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地标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应用系统</a:t>
                      </a:r>
                      <a:endParaRPr lang="zh-CN" altLang="en-US" sz="1400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交通管制系统</a:t>
                      </a:r>
                      <a:endParaRPr lang="en-US" altLang="zh-CN" sz="1400" dirty="0" smtClean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1" marR="91421" marT="45721" marB="45721" anchor="ctr"/>
                </a:tc>
              </a:tr>
            </a:tbl>
          </a:graphicData>
        </a:graphic>
      </p:graphicFrame>
      <p:pic>
        <p:nvPicPr>
          <p:cNvPr id="481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0750" y="1052513"/>
            <a:ext cx="4125913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6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725" y="4457700"/>
            <a:ext cx="27447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 11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案例一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2203072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神龙汽车</a:t>
            </a:r>
          </a:p>
        </p:txBody>
      </p:sp>
      <p:sp>
        <p:nvSpPr>
          <p:cNvPr id="14" name="右箭头 13"/>
          <p:cNvSpPr/>
          <p:nvPr/>
        </p:nvSpPr>
        <p:spPr>
          <a:xfrm>
            <a:off x="173037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81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8050" y="3716338"/>
            <a:ext cx="4138613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8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4817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6" name="图片 15" descr="速威logo-100x100 - 副本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0983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154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155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4915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4738" y="3325813"/>
            <a:ext cx="42005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Box 22"/>
          <p:cNvSpPr txBox="1">
            <a:spLocks noChangeArrowheads="1"/>
          </p:cNvSpPr>
          <p:nvPr/>
        </p:nvSpPr>
        <p:spPr bwMode="auto">
          <a:xfrm>
            <a:off x="6516688" y="5854700"/>
            <a:ext cx="1549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JT-AGV-500MC-02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419100" y="1268413"/>
          <a:ext cx="8305800" cy="192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596"/>
                <a:gridCol w="2664360"/>
                <a:gridCol w="2640702"/>
                <a:gridCol w="1008142"/>
              </a:tblGrid>
              <a:tr h="370932"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厂别</a:t>
                      </a:r>
                      <a:endParaRPr lang="zh-CN" altLang="en-US" sz="1800" dirty="0"/>
                    </a:p>
                  </a:txBody>
                  <a:tcPr marL="91443" marR="91443" marT="45732" marB="45732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线体</a:t>
                      </a:r>
                      <a:endParaRPr lang="zh-CN" altLang="en-US" sz="1800" dirty="0"/>
                    </a:p>
                  </a:txBody>
                  <a:tcPr marL="91443" marR="91443" marT="45732" marB="45732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AGV</a:t>
                      </a:r>
                      <a:r>
                        <a:rPr lang="zh-CN" altLang="en-US" sz="1800" dirty="0" smtClean="0"/>
                        <a:t>型号</a:t>
                      </a:r>
                      <a:endParaRPr lang="zh-CN" altLang="en-US" sz="1800" dirty="0"/>
                    </a:p>
                  </a:txBody>
                  <a:tcPr marL="91443" marR="91443" marT="45732" marB="45732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数量</a:t>
                      </a:r>
                      <a:endParaRPr lang="zh-CN" altLang="en-US" sz="1800" dirty="0"/>
                    </a:p>
                  </a:txBody>
                  <a:tcPr marL="91443" marR="91443" marT="45732" marB="45732" anchor="ctr" anchorCtr="1"/>
                </a:tc>
              </a:tr>
              <a:tr h="411582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广汽菲亚特</a:t>
                      </a:r>
                      <a:endParaRPr lang="zh-CN" altLang="en-US" sz="1400" dirty="0"/>
                    </a:p>
                  </a:txBody>
                  <a:tcPr marL="91443" marR="91443" marT="45732" marB="4573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 smtClean="0"/>
                        <a:t>内饰线，仪表线</a:t>
                      </a:r>
                      <a:endParaRPr lang="zh-CN" altLang="en-US" sz="1400" dirty="0"/>
                    </a:p>
                  </a:txBody>
                  <a:tcPr marL="91443" marR="91443" marT="45732" marB="4573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charset="0"/>
                          <a:cs typeface="Arial" charset="0"/>
                        </a:rPr>
                        <a:t>JT-AGV-500MC-02-BBR</a:t>
                      </a:r>
                      <a:endParaRPr lang="zh-CN" altLang="en-US" sz="1400" b="1" dirty="0" smtClean="0">
                        <a:latin typeface="Arial" charset="0"/>
                        <a:cs typeface="Arial" charset="0"/>
                      </a:endParaRPr>
                    </a:p>
                  </a:txBody>
                  <a:tcPr marL="91443" marR="9144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21</a:t>
                      </a:r>
                      <a:r>
                        <a:rPr lang="zh-CN" altLang="en-US" sz="1400" dirty="0" smtClean="0"/>
                        <a:t>台</a:t>
                      </a:r>
                      <a:endParaRPr lang="zh-CN" altLang="en-US" sz="1400" dirty="0"/>
                    </a:p>
                  </a:txBody>
                  <a:tcPr marL="91443" marR="91443" marT="45732" marB="45732" anchor="ctr"/>
                </a:tc>
              </a:tr>
              <a:tr h="411582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广汽丰田</a:t>
                      </a:r>
                      <a:endParaRPr lang="zh-CN" altLang="en-US" sz="1400" dirty="0"/>
                    </a:p>
                  </a:txBody>
                  <a:tcPr marL="91443" marR="91443" marT="45732" marB="4573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 smtClean="0"/>
                        <a:t>仪表线</a:t>
                      </a:r>
                      <a:endParaRPr lang="zh-CN" altLang="en-US" sz="1400" dirty="0"/>
                    </a:p>
                  </a:txBody>
                  <a:tcPr marL="91443" marR="91443" marT="45732" marB="4573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JT-AGV-500MC-01-DCR</a:t>
                      </a:r>
                    </a:p>
                  </a:txBody>
                  <a:tcPr marL="91443" marR="9144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3</a:t>
                      </a:r>
                      <a:r>
                        <a:rPr lang="zh-CN" altLang="en-US" sz="1400" dirty="0" smtClean="0"/>
                        <a:t>台</a:t>
                      </a:r>
                      <a:endParaRPr lang="zh-CN" altLang="en-US" sz="1400" dirty="0"/>
                    </a:p>
                  </a:txBody>
                  <a:tcPr marL="91443" marR="91443" marT="45732" marB="45732" anchor="ctr"/>
                </a:tc>
              </a:tr>
              <a:tr h="731541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广汽本田</a:t>
                      </a:r>
                      <a:endParaRPr lang="zh-CN" altLang="en-US" sz="1400" dirty="0"/>
                    </a:p>
                  </a:txBody>
                  <a:tcPr marL="91443" marR="91443" marT="45732" marB="4573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 smtClean="0"/>
                        <a:t>门线、仪表线、内饰线</a:t>
                      </a:r>
                      <a:endParaRPr lang="zh-CN" altLang="en-US" sz="1400" dirty="0"/>
                    </a:p>
                  </a:txBody>
                  <a:tcPr marL="91443" marR="91443" marT="45732" marB="4573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charset="0"/>
                          <a:cs typeface="Arial" charset="0"/>
                        </a:rPr>
                        <a:t>JT-AGV-500MC-02-DCR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charset="0"/>
                          <a:cs typeface="Arial" charset="0"/>
                        </a:rPr>
                        <a:t>JT-AGV-D500MC-D03-DCR</a:t>
                      </a:r>
                      <a:endParaRPr lang="zh-CN" altLang="en-US" sz="1400" b="1" dirty="0" smtClean="0">
                        <a:latin typeface="Arial" charset="0"/>
                        <a:cs typeface="Arial" charset="0"/>
                      </a:endParaRPr>
                    </a:p>
                  </a:txBody>
                  <a:tcPr marL="91443" marR="9144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56</a:t>
                      </a:r>
                      <a:r>
                        <a:rPr lang="zh-CN" altLang="en-US" sz="1400" dirty="0" smtClean="0"/>
                        <a:t>台</a:t>
                      </a:r>
                      <a:endParaRPr lang="zh-CN" altLang="en-US" sz="1400" dirty="0"/>
                    </a:p>
                  </a:txBody>
                  <a:tcPr marL="91443" marR="91443" marT="45732" marB="45732" anchor="ctr"/>
                </a:tc>
              </a:tr>
            </a:tbl>
          </a:graphicData>
        </a:graphic>
      </p:graphicFrame>
      <p:sp>
        <p:nvSpPr>
          <p:cNvPr id="13" name="圆角矩形 12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案例二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2476741" y="214313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广汽集团</a:t>
            </a:r>
          </a:p>
        </p:txBody>
      </p:sp>
      <p:sp>
        <p:nvSpPr>
          <p:cNvPr id="15" name="右箭头 14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49194" name="TextBox 7"/>
          <p:cNvSpPr txBox="1">
            <a:spLocks noChangeArrowheads="1"/>
          </p:cNvSpPr>
          <p:nvPr/>
        </p:nvSpPr>
        <p:spPr bwMode="auto">
          <a:xfrm>
            <a:off x="61563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68325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178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79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5018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9963" y="1081088"/>
            <a:ext cx="39243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323850" y="1017588"/>
          <a:ext cx="4248150" cy="3065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2502"/>
                <a:gridCol w="2625648"/>
              </a:tblGrid>
              <a:tr h="322589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AGV</a:t>
                      </a:r>
                      <a:r>
                        <a:rPr lang="zh-CN" altLang="en-US" sz="1400" dirty="0" smtClean="0"/>
                        <a:t>型号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JT-AGV-500MC-02-BBM</a:t>
                      </a:r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项目应用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20000"/>
                        </a:spcBef>
                        <a:buFont typeface="Arial" charset="0"/>
                        <a:buNone/>
                      </a:pPr>
                      <a:r>
                        <a:rPr lang="zh-CN" altLang="en-US" sz="1400" dirty="0" smtClean="0"/>
                        <a:t>广汽菲亚特内饰、仪表线</a:t>
                      </a:r>
                      <a:endParaRPr lang="en-US" altLang="zh-CN" sz="1400" dirty="0"/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引导方式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磁条导航</a:t>
                      </a:r>
                      <a:endParaRPr lang="en-US" altLang="zh-CN" sz="1400" dirty="0" smtClean="0"/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运行方式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单向运行</a:t>
                      </a:r>
                      <a:endParaRPr lang="en-US" altLang="zh-CN" sz="1400" dirty="0" smtClean="0"/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牵引物料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内饰零件</a:t>
                      </a:r>
                      <a:endParaRPr lang="en-US" altLang="zh-CN" sz="1400" dirty="0" smtClean="0"/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牵引重量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一次牵引两辆料车约</a:t>
                      </a:r>
                      <a:r>
                        <a:rPr lang="en-US" altLang="zh-CN" sz="1400" dirty="0" smtClean="0"/>
                        <a:t>300KG</a:t>
                      </a:r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工作时长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12</a:t>
                      </a:r>
                      <a:r>
                        <a:rPr lang="zh-CN" altLang="en-US" sz="1400" dirty="0" smtClean="0"/>
                        <a:t>小时</a:t>
                      </a:r>
                      <a:r>
                        <a:rPr lang="en-US" altLang="zh-CN" sz="1400" dirty="0" smtClean="0"/>
                        <a:t>/</a:t>
                      </a:r>
                      <a:r>
                        <a:rPr lang="zh-CN" altLang="en-US" sz="1400" dirty="0" smtClean="0"/>
                        <a:t>班次</a:t>
                      </a:r>
                      <a:endParaRPr lang="en-US" altLang="zh-CN" sz="1400" dirty="0" smtClean="0"/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充电方式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更换电池充电</a:t>
                      </a:r>
                      <a:endParaRPr lang="en-US" altLang="zh-CN" sz="1400" dirty="0" smtClean="0"/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地标模式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磁地标</a:t>
                      </a:r>
                      <a:endParaRPr lang="en-US" altLang="zh-CN" sz="1400" dirty="0" smtClean="0"/>
                    </a:p>
                  </a:txBody>
                  <a:tcPr marT="45703" marB="45703" anchor="ctr"/>
                </a:tc>
              </a:tr>
              <a:tr h="304764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应用系统</a:t>
                      </a:r>
                      <a:endParaRPr lang="zh-CN" altLang="en-US" sz="1400" dirty="0"/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交通管制系统</a:t>
                      </a:r>
                      <a:endParaRPr lang="en-US" altLang="zh-CN" sz="1400" dirty="0" smtClean="0"/>
                    </a:p>
                  </a:txBody>
                  <a:tcPr marT="45703" marB="45703" anchor="ctr"/>
                </a:tc>
              </a:tr>
            </a:tbl>
          </a:graphicData>
        </a:graphic>
      </p:graphicFrame>
      <p:sp>
        <p:nvSpPr>
          <p:cNvPr id="12" name="圆角矩形 11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案例二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2203072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广汽集团</a:t>
            </a:r>
          </a:p>
        </p:txBody>
      </p:sp>
      <p:sp>
        <p:nvSpPr>
          <p:cNvPr id="14" name="右箭头 13"/>
          <p:cNvSpPr/>
          <p:nvPr/>
        </p:nvSpPr>
        <p:spPr>
          <a:xfrm>
            <a:off x="173037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0223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725" y="4457700"/>
            <a:ext cx="27447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/>
          <a:srcRect t="5157" b="7679"/>
          <a:stretch/>
        </p:blipFill>
        <p:spPr>
          <a:xfrm>
            <a:off x="4770438" y="3573463"/>
            <a:ext cx="3924300" cy="2563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0227" name="TextBox 7"/>
          <p:cNvSpPr txBox="1">
            <a:spLocks noChangeArrowheads="1"/>
          </p:cNvSpPr>
          <p:nvPr/>
        </p:nvSpPr>
        <p:spPr bwMode="auto">
          <a:xfrm>
            <a:off x="6084888" y="6567488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5" name="图片 14" descr="速威logo-100x100 - 副本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07361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02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1203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204" name="TextBox 22"/>
          <p:cNvSpPr txBox="1">
            <a:spLocks noChangeArrowheads="1"/>
          </p:cNvSpPr>
          <p:nvPr/>
        </p:nvSpPr>
        <p:spPr bwMode="auto">
          <a:xfrm>
            <a:off x="6113463" y="5578475"/>
            <a:ext cx="1881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JT-AGV-500MC-04-DCR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05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808288"/>
            <a:ext cx="45720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 11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案例三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2517485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江淮汽车</a:t>
            </a:r>
          </a:p>
        </p:txBody>
      </p:sp>
      <p:sp>
        <p:nvSpPr>
          <p:cNvPr id="14" name="右箭头 13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19100" y="1412875"/>
          <a:ext cx="8305800" cy="782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596"/>
                <a:gridCol w="2928727"/>
                <a:gridCol w="2376335"/>
                <a:gridCol w="1008142"/>
              </a:tblGrid>
              <a:tr h="370991"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厂别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线体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AGV</a:t>
                      </a:r>
                      <a:r>
                        <a:rPr lang="zh-CN" altLang="en-US" sz="1800" dirty="0" smtClean="0"/>
                        <a:t>型号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数量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</a:tr>
              <a:tr h="411647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江淮汽车</a:t>
                      </a:r>
                      <a:endParaRPr lang="zh-CN" altLang="en-US" sz="1400" dirty="0"/>
                    </a:p>
                  </a:txBody>
                  <a:tcPr marL="91443" marR="91443" marT="45739" marB="4573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 smtClean="0"/>
                        <a:t>内饰线</a:t>
                      </a:r>
                      <a:endParaRPr lang="zh-CN" altLang="en-US" sz="1400" dirty="0"/>
                    </a:p>
                  </a:txBody>
                  <a:tcPr marL="91443" marR="91443" marT="45739" marB="457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charset="0"/>
                          <a:cs typeface="Arial" charset="0"/>
                        </a:rPr>
                        <a:t>JT-AGV-500MC-04-DCR</a:t>
                      </a:r>
                      <a:endParaRPr lang="zh-CN" altLang="en-US" sz="1400" b="1" dirty="0" smtClean="0">
                        <a:latin typeface="Arial" charset="0"/>
                        <a:cs typeface="Arial" charset="0"/>
                      </a:endParaRPr>
                    </a:p>
                  </a:txBody>
                  <a:tcPr marL="91443" marR="91443"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46</a:t>
                      </a:r>
                      <a:r>
                        <a:rPr lang="zh-CN" altLang="en-US" sz="1400" dirty="0" smtClean="0"/>
                        <a:t>台</a:t>
                      </a:r>
                      <a:endParaRPr lang="zh-CN" altLang="en-US" sz="1400" dirty="0"/>
                    </a:p>
                  </a:txBody>
                  <a:tcPr marL="91443" marR="91443" marT="45739" marB="45739" anchor="ctr"/>
                </a:tc>
              </a:tr>
            </a:tbl>
          </a:graphicData>
        </a:graphic>
      </p:graphicFrame>
      <p:sp>
        <p:nvSpPr>
          <p:cNvPr id="16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1232" name="TextBox 7"/>
          <p:cNvSpPr txBox="1">
            <a:spLocks noChangeArrowheads="1"/>
          </p:cNvSpPr>
          <p:nvPr/>
        </p:nvSpPr>
        <p:spPr bwMode="auto">
          <a:xfrm>
            <a:off x="6113463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09869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1713" y="4502150"/>
            <a:ext cx="301783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2227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228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377825" y="1000125"/>
          <a:ext cx="4194175" cy="334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887"/>
                <a:gridCol w="2592288"/>
              </a:tblGrid>
              <a:tr h="343347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AGV</a:t>
                      </a:r>
                      <a:r>
                        <a:rPr lang="zh-CN" altLang="en-US" sz="1400" dirty="0" smtClean="0"/>
                        <a:t>型号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JT-AGV-500MC-04-DCR</a:t>
                      </a:r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项目应用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江淮汽车内饰线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引导方式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磁条导航</a:t>
                      </a:r>
                      <a:endParaRPr lang="en-US" altLang="zh-CN" sz="1400" dirty="0" smtClean="0"/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运行方式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单向运行</a:t>
                      </a:r>
                      <a:endParaRPr lang="en-US" altLang="zh-CN" sz="1400" dirty="0" smtClean="0"/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牵引物料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内饰件</a:t>
                      </a:r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牵引重量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一次牵引两辆料车约</a:t>
                      </a:r>
                      <a:r>
                        <a:rPr lang="en-US" altLang="zh-CN" sz="1400" dirty="0" smtClean="0"/>
                        <a:t>500KG</a:t>
                      </a:r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工作时长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12</a:t>
                      </a:r>
                      <a:r>
                        <a:rPr lang="zh-CN" altLang="en-US" sz="1400" dirty="0" smtClean="0"/>
                        <a:t>小时</a:t>
                      </a:r>
                      <a:r>
                        <a:rPr lang="en-US" altLang="zh-CN" sz="1400" dirty="0" smtClean="0"/>
                        <a:t>/</a:t>
                      </a:r>
                      <a:r>
                        <a:rPr lang="zh-CN" altLang="en-US" sz="1400" dirty="0" smtClean="0"/>
                        <a:t>班次</a:t>
                      </a:r>
                      <a:endParaRPr lang="en-US" altLang="zh-CN" sz="1400" dirty="0" smtClean="0"/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充电方式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在线充电</a:t>
                      </a:r>
                      <a:endParaRPr lang="en-US" altLang="zh-CN" sz="1400" dirty="0" smtClean="0"/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地标模式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RFID</a:t>
                      </a:r>
                      <a:r>
                        <a:rPr lang="zh-CN" altLang="en-US" sz="1400" dirty="0" smtClean="0"/>
                        <a:t>地标</a:t>
                      </a:r>
                      <a:endParaRPr lang="en-US" altLang="zh-CN" sz="1400" dirty="0" smtClean="0"/>
                    </a:p>
                  </a:txBody>
                  <a:tcPr marT="45733" marB="45733" anchor="ctr"/>
                </a:tc>
              </a:tr>
              <a:tr h="33332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应用系统</a:t>
                      </a:r>
                      <a:endParaRPr lang="zh-CN" altLang="en-US" sz="1400" dirty="0"/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交通管制系统、中央调度系统</a:t>
                      </a:r>
                      <a:endParaRPr lang="en-US" altLang="zh-CN" sz="1400" dirty="0" smtClean="0"/>
                    </a:p>
                  </a:txBody>
                  <a:tcPr marT="45733" marB="45733" anchor="ctr"/>
                </a:tc>
              </a:tr>
            </a:tbl>
          </a:graphicData>
        </a:graphic>
      </p:graphicFrame>
      <p:pic>
        <p:nvPicPr>
          <p:cNvPr id="30767" name="图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1450" y="981075"/>
            <a:ext cx="3357563" cy="251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863" y="3689350"/>
            <a:ext cx="3359150" cy="251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圆角矩形 12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案例三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2203072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江淮汽车</a:t>
            </a:r>
          </a:p>
        </p:txBody>
      </p:sp>
      <p:sp>
        <p:nvSpPr>
          <p:cNvPr id="16" name="右箭头 15"/>
          <p:cNvSpPr/>
          <p:nvPr/>
        </p:nvSpPr>
        <p:spPr>
          <a:xfrm>
            <a:off x="173037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20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2275" name="TextBox 7"/>
          <p:cNvSpPr txBox="1">
            <a:spLocks noChangeArrowheads="1"/>
          </p:cNvSpPr>
          <p:nvPr/>
        </p:nvSpPr>
        <p:spPr bwMode="auto">
          <a:xfrm>
            <a:off x="6084888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7" name="图片 16" descr="速威logo-100x100 - 副本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9070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250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251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3252" name="TextBox 22"/>
          <p:cNvSpPr txBox="1">
            <a:spLocks noChangeArrowheads="1"/>
          </p:cNvSpPr>
          <p:nvPr/>
        </p:nvSpPr>
        <p:spPr bwMode="auto">
          <a:xfrm>
            <a:off x="6113463" y="5578475"/>
            <a:ext cx="1881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JT-AGV-500MC-02-BBR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25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1738" y="3054350"/>
            <a:ext cx="42005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419100" y="1412875"/>
          <a:ext cx="8305800" cy="110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596"/>
                <a:gridCol w="2928727"/>
                <a:gridCol w="2376335"/>
                <a:gridCol w="1008142"/>
              </a:tblGrid>
              <a:tr h="371248"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厂别</a:t>
                      </a:r>
                      <a:endParaRPr lang="zh-CN" altLang="en-US" sz="1800" dirty="0"/>
                    </a:p>
                  </a:txBody>
                  <a:tcPr marL="91443" marR="91443" marT="45771" marB="45771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线体</a:t>
                      </a:r>
                      <a:endParaRPr lang="zh-CN" altLang="en-US" sz="1800" dirty="0"/>
                    </a:p>
                  </a:txBody>
                  <a:tcPr marL="91443" marR="91443" marT="45771" marB="45771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AGV</a:t>
                      </a:r>
                      <a:r>
                        <a:rPr lang="zh-CN" altLang="en-US" sz="1800" dirty="0" smtClean="0"/>
                        <a:t>型号</a:t>
                      </a:r>
                      <a:endParaRPr lang="zh-CN" altLang="en-US" sz="1800" dirty="0"/>
                    </a:p>
                  </a:txBody>
                  <a:tcPr marL="91443" marR="91443" marT="45771" marB="45771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数量</a:t>
                      </a:r>
                      <a:endParaRPr lang="zh-CN" altLang="en-US" sz="1800" dirty="0"/>
                    </a:p>
                  </a:txBody>
                  <a:tcPr marL="91443" marR="91443" marT="45771" marB="45771" anchor="ctr" anchorCtr="1"/>
                </a:tc>
              </a:tr>
              <a:tr h="732065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东风柳汽</a:t>
                      </a:r>
                      <a:endParaRPr lang="zh-CN" altLang="en-US" sz="1400" dirty="0"/>
                    </a:p>
                  </a:txBody>
                  <a:tcPr marL="91443" marR="91443" marT="45771" marB="45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 smtClean="0"/>
                        <a:t>物料配送</a:t>
                      </a:r>
                      <a:endParaRPr lang="zh-CN" altLang="en-US" sz="1400" dirty="0"/>
                    </a:p>
                  </a:txBody>
                  <a:tcPr marL="91443" marR="91443" marT="45771" marB="4577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charset="0"/>
                          <a:cs typeface="Arial" charset="0"/>
                        </a:rPr>
                        <a:t>JT-AGV-500MC-02-BBR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charset="0"/>
                          <a:cs typeface="Arial" charset="0"/>
                        </a:rPr>
                        <a:t>JT-AGV-500MC-02-DCR</a:t>
                      </a:r>
                      <a:endParaRPr lang="zh-CN" altLang="en-US" sz="1400" b="1" dirty="0" smtClean="0">
                        <a:latin typeface="Arial" charset="0"/>
                        <a:cs typeface="Arial" charset="0"/>
                      </a:endParaRPr>
                    </a:p>
                  </a:txBody>
                  <a:tcPr marL="91443" marR="91443" marT="45771" marB="45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70</a:t>
                      </a:r>
                      <a:r>
                        <a:rPr lang="zh-CN" altLang="en-US" sz="1400" dirty="0" smtClean="0"/>
                        <a:t>台</a:t>
                      </a:r>
                      <a:endParaRPr lang="zh-CN" altLang="en-US" sz="1400" dirty="0"/>
                    </a:p>
                  </a:txBody>
                  <a:tcPr marL="91443" marR="91443" marT="45771" marB="45771" anchor="ctr"/>
                </a:tc>
              </a:tr>
            </a:tbl>
          </a:graphicData>
        </a:graphic>
      </p:graphicFrame>
      <p:sp>
        <p:nvSpPr>
          <p:cNvPr id="13" name="圆角矩形 12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案例四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2517485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东风柳汽</a:t>
            </a:r>
          </a:p>
        </p:txBody>
      </p:sp>
      <p:sp>
        <p:nvSpPr>
          <p:cNvPr id="15" name="右箭头 14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3280" name="TextBox 7"/>
          <p:cNvSpPr txBox="1">
            <a:spLocks noChangeArrowheads="1"/>
          </p:cNvSpPr>
          <p:nvPr/>
        </p:nvSpPr>
        <p:spPr bwMode="auto">
          <a:xfrm>
            <a:off x="6113463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2059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274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275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387350" y="981075"/>
          <a:ext cx="4040188" cy="3024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075"/>
                <a:gridCol w="2497113"/>
              </a:tblGrid>
              <a:tr h="336021"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AGV</a:t>
                      </a:r>
                      <a:r>
                        <a:rPr lang="zh-CN" altLang="en-US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型号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JT-AGV-500MC-02-BBM</a:t>
                      </a: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项目应用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物料配送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引导方式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磁条导航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运行方式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单向运行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牵引重量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连料车约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300KG</a:t>
                      </a: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工作时长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小时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班次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充电方式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更换电池充电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地标模式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磁地标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</a:tr>
              <a:tr h="336021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引用系统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交通管制系统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L="91430" marR="91430" marT="45727" marB="45727" anchor="ctr"/>
                </a:tc>
              </a:tr>
            </a:tbl>
          </a:graphicData>
        </a:graphic>
      </p:graphicFrame>
      <p:pic>
        <p:nvPicPr>
          <p:cNvPr id="5430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725" y="4457700"/>
            <a:ext cx="27447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 11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案例四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2203072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东风柳汽</a:t>
            </a:r>
          </a:p>
        </p:txBody>
      </p:sp>
      <p:sp>
        <p:nvSpPr>
          <p:cNvPr id="14" name="右箭头 13"/>
          <p:cNvSpPr/>
          <p:nvPr/>
        </p:nvSpPr>
        <p:spPr>
          <a:xfrm>
            <a:off x="173037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4316" name="Picture 4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9700" y="981075"/>
            <a:ext cx="3381375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317" name="Picture 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716338"/>
            <a:ext cx="3381375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4320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6" name="图片 15" descr="速威logo-100x100 - 副本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255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298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299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" name="圆角矩形 10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solidFill>
                  <a:prstClr val="white"/>
                </a:solidFill>
                <a:latin typeface="黑体" pitchFamily="49" charset="-122"/>
                <a:ea typeface="黑体" pitchFamily="49" charset="-122"/>
              </a:rPr>
              <a:t>案例六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517485" y="185670"/>
            <a:ext cx="1982507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prstClr val="white"/>
                </a:solidFill>
                <a:latin typeface="黑体" pitchFamily="49" charset="-122"/>
                <a:ea typeface="黑体" pitchFamily="49" charset="-122"/>
              </a:rPr>
              <a:t>江铃汽车</a:t>
            </a:r>
          </a:p>
        </p:txBody>
      </p:sp>
      <p:sp>
        <p:nvSpPr>
          <p:cNvPr id="14" name="右箭头 13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6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5309" name="TextBox 7"/>
          <p:cNvSpPr txBox="1">
            <a:spLocks noChangeArrowheads="1"/>
          </p:cNvSpPr>
          <p:nvPr/>
        </p:nvSpPr>
        <p:spPr bwMode="auto">
          <a:xfrm>
            <a:off x="6113463" y="6553200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442913" y="1052513"/>
          <a:ext cx="8305800" cy="1422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855"/>
                <a:gridCol w="2880468"/>
                <a:gridCol w="2376335"/>
                <a:gridCol w="1008142"/>
              </a:tblGrid>
              <a:tr h="370866"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厂别</a:t>
                      </a:r>
                      <a:endParaRPr lang="zh-CN" altLang="en-US" sz="1800" dirty="0"/>
                    </a:p>
                  </a:txBody>
                  <a:tcPr marL="91443" marR="91443" marT="45723" marB="45723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线体</a:t>
                      </a:r>
                      <a:endParaRPr lang="zh-CN" altLang="en-US" sz="1800" dirty="0"/>
                    </a:p>
                  </a:txBody>
                  <a:tcPr marL="91443" marR="91443" marT="45723" marB="45723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AGV</a:t>
                      </a:r>
                      <a:r>
                        <a:rPr lang="zh-CN" altLang="en-US" sz="1800" dirty="0" smtClean="0"/>
                        <a:t>型号</a:t>
                      </a:r>
                      <a:endParaRPr lang="zh-CN" altLang="en-US" sz="1800" dirty="0"/>
                    </a:p>
                  </a:txBody>
                  <a:tcPr marL="91443" marR="91443" marT="45723" marB="45723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数量</a:t>
                      </a:r>
                      <a:endParaRPr lang="zh-CN" altLang="en-US" sz="1800" dirty="0"/>
                    </a:p>
                  </a:txBody>
                  <a:tcPr marL="91443" marR="91443" marT="45723" marB="45723" anchor="ctr" anchorCtr="1"/>
                </a:tc>
              </a:tr>
              <a:tr h="10515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江铃磨具厂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江铃汽车底盘厂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江铃汽车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物料输送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43" marR="91443"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 smtClean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JT-AGV-500MC-02-BBR</a:t>
                      </a:r>
                    </a:p>
                  </a:txBody>
                  <a:tcPr marL="91443" marR="91443"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3" marR="91443" marT="45723" marB="45723" anchor="ctr"/>
                </a:tc>
              </a:tr>
            </a:tbl>
          </a:graphicData>
        </a:graphic>
      </p:graphicFrame>
      <p:pic>
        <p:nvPicPr>
          <p:cNvPr id="55328" name="Picture 2" descr="I:\营销中心\市场部\市场文件\产品资料\图片\MC02-B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636838"/>
            <a:ext cx="4464050" cy="297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29" name="TextBox 22"/>
          <p:cNvSpPr txBox="1">
            <a:spLocks noChangeArrowheads="1"/>
          </p:cNvSpPr>
          <p:nvPr/>
        </p:nvSpPr>
        <p:spPr bwMode="auto">
          <a:xfrm>
            <a:off x="6113463" y="5578475"/>
            <a:ext cx="1881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JT-AGV-500MC-02-BBR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1183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725" y="4225925"/>
            <a:ext cx="3192463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323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24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306388" y="1052513"/>
          <a:ext cx="3689350" cy="3168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396"/>
                <a:gridCol w="2147954"/>
              </a:tblGrid>
              <a:tr h="467292"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AGV</a:t>
                      </a:r>
                      <a:r>
                        <a:rPr lang="zh-CN" alt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型号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2" marR="91432" marT="45735" marB="4573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JT-AGV-500MC-02-BBR</a:t>
                      </a:r>
                    </a:p>
                  </a:txBody>
                  <a:tcPr marL="91432" marR="91432" marT="45735" marB="45735" anchor="ctr"/>
                </a:tc>
              </a:tr>
              <a:tr h="385908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项目应用</a:t>
                      </a:r>
                      <a:endParaRPr lang="zh-CN" altLang="en-US" sz="1400" dirty="0"/>
                    </a:p>
                  </a:txBody>
                  <a:tcPr marL="91432" marR="91432" marT="45728" marB="45728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物料配送</a:t>
                      </a:r>
                      <a:endParaRPr lang="zh-CN" altLang="en-US" sz="1400" dirty="0"/>
                    </a:p>
                  </a:txBody>
                  <a:tcPr marL="91432" marR="91432" marT="45728" marB="45728" anchor="ctr"/>
                </a:tc>
              </a:tr>
              <a:tr h="385908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引导方式</a:t>
                      </a:r>
                      <a:endParaRPr lang="zh-CN" altLang="en-US" sz="1400" dirty="0"/>
                    </a:p>
                  </a:txBody>
                  <a:tcPr marL="91432" marR="91432" marT="45735" marB="45735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磁条导航</a:t>
                      </a:r>
                      <a:endParaRPr lang="en-US" altLang="zh-CN" sz="1400" dirty="0" smtClean="0"/>
                    </a:p>
                  </a:txBody>
                  <a:tcPr marL="91432" marR="91432" marT="45735" marB="45735" anchor="ctr"/>
                </a:tc>
              </a:tr>
              <a:tr h="385908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运行方式</a:t>
                      </a:r>
                      <a:endParaRPr lang="zh-CN" altLang="en-US" sz="1400" dirty="0"/>
                    </a:p>
                  </a:txBody>
                  <a:tcPr marL="91432" marR="91432" marT="45735" marB="45735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单向运行</a:t>
                      </a:r>
                      <a:endParaRPr lang="en-US" altLang="zh-CN" sz="1400" dirty="0" smtClean="0"/>
                    </a:p>
                  </a:txBody>
                  <a:tcPr marL="91432" marR="91432" marT="45735" marB="45735" anchor="ctr"/>
                </a:tc>
              </a:tr>
              <a:tr h="385908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运行速度</a:t>
                      </a:r>
                      <a:endParaRPr lang="zh-CN" altLang="en-US" sz="1400" dirty="0"/>
                    </a:p>
                  </a:txBody>
                  <a:tcPr marL="91432" marR="91432" marT="45735" marB="45735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10-60m/min</a:t>
                      </a:r>
                      <a:endParaRPr lang="zh-CN" altLang="en-US" sz="1400" dirty="0" smtClean="0"/>
                    </a:p>
                  </a:txBody>
                  <a:tcPr marL="91432" marR="91432" marT="45735" marB="45735" anchor="ctr"/>
                </a:tc>
              </a:tr>
              <a:tr h="385908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牵引重量</a:t>
                      </a:r>
                      <a:endParaRPr lang="zh-CN" altLang="en-US" sz="1400" dirty="0"/>
                    </a:p>
                  </a:txBody>
                  <a:tcPr marL="91432" marR="91432" marT="45735" marB="45735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500KG</a:t>
                      </a:r>
                    </a:p>
                  </a:txBody>
                  <a:tcPr marL="91432" marR="91432" marT="45735" marB="45735" anchor="ctr"/>
                </a:tc>
              </a:tr>
              <a:tr h="385908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工作时长</a:t>
                      </a:r>
                      <a:endParaRPr lang="zh-CN" altLang="en-US" sz="1400" dirty="0"/>
                    </a:p>
                  </a:txBody>
                  <a:tcPr marL="91432" marR="91432" marT="45735" marB="45735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12</a:t>
                      </a:r>
                      <a:r>
                        <a:rPr lang="zh-CN" altLang="en-US" sz="1400" dirty="0" smtClean="0"/>
                        <a:t>小时</a:t>
                      </a:r>
                      <a:r>
                        <a:rPr lang="en-US" altLang="zh-CN" sz="1400" dirty="0" smtClean="0"/>
                        <a:t>/</a:t>
                      </a:r>
                      <a:r>
                        <a:rPr lang="zh-CN" altLang="en-US" sz="1400" dirty="0" smtClean="0"/>
                        <a:t>班次</a:t>
                      </a:r>
                      <a:endParaRPr lang="en-US" altLang="zh-CN" sz="1400" dirty="0" smtClean="0"/>
                    </a:p>
                  </a:txBody>
                  <a:tcPr marL="91432" marR="91432" marT="45735" marB="45735" anchor="ctr"/>
                </a:tc>
              </a:tr>
              <a:tr h="385908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充电方式</a:t>
                      </a:r>
                      <a:endParaRPr lang="zh-CN" altLang="en-US" sz="1400" dirty="0"/>
                    </a:p>
                  </a:txBody>
                  <a:tcPr marL="91432" marR="91432" marT="45735" marB="45735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更换电池充电</a:t>
                      </a:r>
                      <a:endParaRPr lang="en-US" altLang="zh-CN" sz="1400" dirty="0" smtClean="0"/>
                    </a:p>
                  </a:txBody>
                  <a:tcPr marL="91432" marR="91432" marT="45735" marB="45735" anchor="ctr"/>
                </a:tc>
              </a:tr>
            </a:tbl>
          </a:graphicData>
        </a:graphic>
      </p:graphicFrame>
      <p:sp>
        <p:nvSpPr>
          <p:cNvPr id="12" name="圆角矩形 11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案例五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2517485" y="185670"/>
            <a:ext cx="1982507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江铃汽车</a:t>
            </a:r>
          </a:p>
        </p:txBody>
      </p:sp>
      <p:sp>
        <p:nvSpPr>
          <p:cNvPr id="15" name="右箭头 14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6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6363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56365" name="Picture 51" descr="I:\营销中心\市场部\市场文件\产品资料\案例图片\汽车\江铃汽车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05" r="2100" b="10236"/>
          <a:stretch>
            <a:fillRect/>
          </a:stretch>
        </p:blipFill>
        <p:spPr bwMode="auto">
          <a:xfrm>
            <a:off x="5199063" y="1966913"/>
            <a:ext cx="3516312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速威logo-100x100 - 副本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7040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346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47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" name="圆角矩形 10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案例六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517485" y="185670"/>
            <a:ext cx="2054515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比亚迪汽车</a:t>
            </a:r>
          </a:p>
        </p:txBody>
      </p:sp>
      <p:sp>
        <p:nvSpPr>
          <p:cNvPr id="14" name="右箭头 13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6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7357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442913" y="1052513"/>
          <a:ext cx="8305800" cy="208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46"/>
                <a:gridCol w="2965081"/>
                <a:gridCol w="2808531"/>
                <a:gridCol w="1008142"/>
              </a:tblGrid>
              <a:tr h="370733"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厂别</a:t>
                      </a:r>
                      <a:endParaRPr lang="zh-CN" altLang="en-US" sz="1800" dirty="0"/>
                    </a:p>
                  </a:txBody>
                  <a:tcPr marL="91443" marR="91443" marT="45707" marB="45707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线体</a:t>
                      </a:r>
                      <a:endParaRPr lang="zh-CN" altLang="en-US" sz="1800" dirty="0"/>
                    </a:p>
                  </a:txBody>
                  <a:tcPr marL="91443" marR="91443" marT="45707" marB="45707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AGV</a:t>
                      </a:r>
                      <a:r>
                        <a:rPr lang="zh-CN" altLang="en-US" sz="1800" dirty="0" smtClean="0"/>
                        <a:t>型号</a:t>
                      </a:r>
                      <a:endParaRPr lang="zh-CN" altLang="en-US" sz="1800" dirty="0"/>
                    </a:p>
                  </a:txBody>
                  <a:tcPr marL="91443" marR="91443" marT="45707" marB="45707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数量</a:t>
                      </a:r>
                      <a:endParaRPr lang="zh-CN" altLang="en-US" sz="1800" dirty="0"/>
                    </a:p>
                  </a:txBody>
                  <a:tcPr marL="91443" marR="91443" marT="45707" marB="45707" anchor="ctr" anchorCtr="1"/>
                </a:tc>
              </a:tr>
              <a:tr h="10515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西安比亚迪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43" marR="91443" marT="45707" marB="457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总装线物料输送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43" marR="91443"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JT-AGV-500MC-02-DBR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JT-AGV-500MB-03-BBR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JT-AGV-1000MJ-03-DBR</a:t>
                      </a:r>
                    </a:p>
                  </a:txBody>
                  <a:tcPr marL="91443" marR="91443" marT="45707" marB="4570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3" marR="91443" marT="45707" marB="45707" anchor="ctr"/>
                </a:tc>
              </a:tr>
              <a:tr h="6621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深圳比亚迪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43" marR="91443" marT="45707" marB="457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混线输送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L="91443" marR="91443" marT="45707" marB="4570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JT-AGV-500MC-09-BBR</a:t>
                      </a:r>
                    </a:p>
                  </a:txBody>
                  <a:tcPr marL="91443" marR="91443" marT="45707" marB="4570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3" marR="91443" marT="45707" marB="45707" anchor="ctr"/>
                </a:tc>
              </a:tr>
            </a:tbl>
          </a:graphicData>
        </a:graphic>
      </p:graphicFrame>
      <p:pic>
        <p:nvPicPr>
          <p:cNvPr id="57381" name="Picture 51" descr="I:\营销中心\市场部\市场文件\产品资料\图片\MC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5988" y="3357563"/>
            <a:ext cx="3049587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82" name="TextBox 22"/>
          <p:cNvSpPr txBox="1">
            <a:spLocks noChangeArrowheads="1"/>
          </p:cNvSpPr>
          <p:nvPr/>
        </p:nvSpPr>
        <p:spPr bwMode="auto">
          <a:xfrm>
            <a:off x="1403350" y="5878513"/>
            <a:ext cx="18827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JT-AGV-500MC-09-BBR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38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3050" y="3730625"/>
            <a:ext cx="2262188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84" name="TextBox 22"/>
          <p:cNvSpPr txBox="1">
            <a:spLocks noChangeArrowheads="1"/>
          </p:cNvSpPr>
          <p:nvPr/>
        </p:nvSpPr>
        <p:spPr bwMode="auto">
          <a:xfrm>
            <a:off x="5829300" y="5857875"/>
            <a:ext cx="15573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JT-AGV-1000MJ-03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91179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51" descr="I:\营销中心\市场部\市场文件\产品资料\图片\MC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8638"/>
            <a:ext cx="4200525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371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372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" name="圆角矩形 10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>
                <a:latin typeface="黑体" pitchFamily="49" charset="-122"/>
                <a:ea typeface="黑体" pitchFamily="49" charset="-122"/>
              </a:rPr>
              <a:t>案例六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517485" y="185670"/>
            <a:ext cx="2054515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比亚迪汽车</a:t>
            </a:r>
          </a:p>
        </p:txBody>
      </p:sp>
      <p:sp>
        <p:nvSpPr>
          <p:cNvPr id="14" name="右箭头 13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6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8382" name="TextBox 7"/>
          <p:cNvSpPr txBox="1">
            <a:spLocks noChangeArrowheads="1"/>
          </p:cNvSpPr>
          <p:nvPr/>
        </p:nvSpPr>
        <p:spPr bwMode="auto">
          <a:xfrm>
            <a:off x="6227763" y="6569075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323850" y="1017588"/>
          <a:ext cx="4194175" cy="417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887"/>
                <a:gridCol w="2592288"/>
              </a:tblGrid>
              <a:tr h="549498"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AGV</a:t>
                      </a:r>
                      <a:r>
                        <a:rPr lang="zh-CN" altLang="en-US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型号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JT-AGV-500MC-09</a:t>
                      </a: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项目应用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20000"/>
                        </a:spcBef>
                        <a:buFont typeface="Arial" charset="0"/>
                        <a:buNone/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物料配送</a:t>
                      </a:r>
                      <a:endParaRPr lang="en-US" altLang="zh-CN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引导方式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磁条导航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运行方式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单向运行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运行速度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10-60m/min</a:t>
                      </a:r>
                      <a:endParaRPr lang="zh-CN" altLang="en-US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牵引重量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500KG</a:t>
                      </a: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工作时长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10-12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小时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班次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充电方式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更换电池充电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地标模式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磁地标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</a:tbl>
          </a:graphicData>
        </a:graphic>
      </p:graphicFrame>
      <p:pic>
        <p:nvPicPr>
          <p:cNvPr id="15" name="图片 14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40609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371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372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" name="圆角矩形 10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 smtClean="0">
                <a:latin typeface="黑体" pitchFamily="49" charset="-122"/>
                <a:ea typeface="黑体" pitchFamily="49" charset="-122"/>
              </a:rPr>
              <a:t>案例七</a:t>
            </a:r>
            <a:endParaRPr lang="zh-CN" altLang="en-US" sz="2400" b="1" spc="6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517485" y="185670"/>
            <a:ext cx="2054515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 smtClean="0">
                <a:latin typeface="黑体" pitchFamily="49" charset="-122"/>
                <a:ea typeface="黑体" pitchFamily="49" charset="-122"/>
              </a:rPr>
              <a:t>广汽本田</a:t>
            </a:r>
            <a:endParaRPr lang="zh-CN" altLang="en-US" sz="2400" b="1" spc="3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6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8382" name="TextBox 7"/>
          <p:cNvSpPr txBox="1">
            <a:spLocks noChangeArrowheads="1"/>
          </p:cNvSpPr>
          <p:nvPr/>
        </p:nvSpPr>
        <p:spPr bwMode="auto">
          <a:xfrm>
            <a:off x="6227763" y="6569075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548091"/>
              </p:ext>
            </p:extLst>
          </p:nvPr>
        </p:nvGraphicFramePr>
        <p:xfrm>
          <a:off x="323850" y="1017588"/>
          <a:ext cx="4194175" cy="417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887"/>
                <a:gridCol w="2592288"/>
              </a:tblGrid>
              <a:tr h="549498"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AGV</a:t>
                      </a:r>
                      <a:r>
                        <a:rPr lang="zh-CN" altLang="en-US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型号</a:t>
                      </a:r>
                      <a:endParaRPr lang="zh-CN" altLang="en-US" sz="14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JT-AGV-500MC-02</a:t>
                      </a: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项目应用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20000"/>
                        </a:spcBef>
                        <a:buFont typeface="Arial" charset="0"/>
                        <a:buNone/>
                      </a:pP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物料配送</a:t>
                      </a:r>
                      <a:endParaRPr lang="en-US" altLang="zh-CN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引导方式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磁条导航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运行方式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单向运行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运行速度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10-60m/min</a:t>
                      </a:r>
                      <a:endParaRPr lang="zh-CN" altLang="en-US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牵引重量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500KG</a:t>
                      </a: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工作时长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10-12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小时</a:t>
                      </a:r>
                      <a:r>
                        <a:rPr lang="en-US" altLang="zh-CN" sz="14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班次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充电方式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更换电池充电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  <a:tr h="453799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地标模式</a:t>
                      </a:r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n-ea"/>
                          <a:ea typeface="+mn-ea"/>
                        </a:rPr>
                        <a:t>磁地标</a:t>
                      </a:r>
                      <a:endParaRPr lang="en-US" altLang="zh-CN" sz="1400" dirty="0" smtClean="0">
                        <a:latin typeface="+mn-ea"/>
                        <a:ea typeface="+mn-ea"/>
                      </a:endParaRPr>
                    </a:p>
                  </a:txBody>
                  <a:tcPr marT="45714" marB="45714" anchor="ctr"/>
                </a:tc>
              </a:tr>
            </a:tbl>
          </a:graphicData>
        </a:graphic>
      </p:graphicFrame>
      <p:pic>
        <p:nvPicPr>
          <p:cNvPr id="19" name="Picture 51" descr="I:\营销中心\市场部\市场文件\产品资料\图片\MC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9257" y="2276872"/>
            <a:ext cx="4037200" cy="178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32968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02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1203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204" name="TextBox 22"/>
          <p:cNvSpPr txBox="1">
            <a:spLocks noChangeArrowheads="1"/>
          </p:cNvSpPr>
          <p:nvPr/>
        </p:nvSpPr>
        <p:spPr bwMode="auto">
          <a:xfrm>
            <a:off x="6113463" y="5578475"/>
            <a:ext cx="1881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JT-AGV-500MC-04-DCR</a:t>
            </a:r>
            <a:endParaRPr lang="zh-CN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05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808288"/>
            <a:ext cx="45720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 11"/>
          <p:cNvSpPr/>
          <p:nvPr/>
        </p:nvSpPr>
        <p:spPr>
          <a:xfrm>
            <a:off x="268122" y="157028"/>
            <a:ext cx="1412245" cy="5289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600" dirty="0" smtClean="0">
                <a:latin typeface="黑体" pitchFamily="49" charset="-122"/>
                <a:ea typeface="黑体" pitchFamily="49" charset="-122"/>
              </a:rPr>
              <a:t>案例八</a:t>
            </a:r>
            <a:endParaRPr lang="zh-CN" altLang="en-US" sz="2400" b="1" spc="6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517485" y="185670"/>
            <a:ext cx="1736479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 smtClean="0">
                <a:latin typeface="黑体" pitchFamily="49" charset="-122"/>
                <a:ea typeface="黑体" pitchFamily="49" charset="-122"/>
              </a:rPr>
              <a:t>上海大众</a:t>
            </a:r>
            <a:endParaRPr lang="zh-CN" altLang="en-US" sz="2400" b="1" spc="3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1901825" y="317500"/>
            <a:ext cx="442913" cy="20796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6306663"/>
              </p:ext>
            </p:extLst>
          </p:nvPr>
        </p:nvGraphicFramePr>
        <p:xfrm>
          <a:off x="419100" y="1412875"/>
          <a:ext cx="8305800" cy="782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596"/>
                <a:gridCol w="2928727"/>
                <a:gridCol w="2376335"/>
                <a:gridCol w="1008142"/>
              </a:tblGrid>
              <a:tr h="370991"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厂别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线体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AGV</a:t>
                      </a:r>
                      <a:r>
                        <a:rPr lang="zh-CN" altLang="en-US" sz="1800" dirty="0" smtClean="0"/>
                        <a:t>型号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数量</a:t>
                      </a:r>
                      <a:endParaRPr lang="zh-CN" altLang="en-US" sz="1800" dirty="0"/>
                    </a:p>
                  </a:txBody>
                  <a:tcPr marL="91443" marR="91443" marT="45739" marB="45739" anchor="ctr" anchorCtr="1"/>
                </a:tc>
              </a:tr>
              <a:tr h="411647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长沙大众</a:t>
                      </a:r>
                      <a:endParaRPr lang="zh-CN" altLang="en-US" sz="1400" dirty="0"/>
                    </a:p>
                  </a:txBody>
                  <a:tcPr marL="91443" marR="91443" marT="45739" marB="4573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 smtClean="0"/>
                        <a:t>内饰线等</a:t>
                      </a:r>
                      <a:endParaRPr lang="zh-CN" altLang="en-US" sz="1400" dirty="0"/>
                    </a:p>
                  </a:txBody>
                  <a:tcPr marL="91443" marR="91443" marT="45739" marB="457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latin typeface="Arial" charset="0"/>
                          <a:cs typeface="Arial" charset="0"/>
                        </a:rPr>
                        <a:t>JT-AGV-500MC-04-DCR</a:t>
                      </a:r>
                      <a:r>
                        <a:rPr lang="zh-CN" altLang="en-US" sz="1400" b="1" dirty="0" smtClean="0">
                          <a:latin typeface="Arial" charset="0"/>
                          <a:cs typeface="Arial" charset="0"/>
                        </a:rPr>
                        <a:t>等</a:t>
                      </a:r>
                    </a:p>
                  </a:txBody>
                  <a:tcPr marL="91443" marR="91443"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70</a:t>
                      </a:r>
                      <a:r>
                        <a:rPr lang="zh-CN" altLang="en-US" sz="1400" dirty="0" smtClean="0"/>
                        <a:t>台</a:t>
                      </a:r>
                      <a:endParaRPr lang="zh-CN" altLang="en-US" sz="1400" dirty="0"/>
                    </a:p>
                  </a:txBody>
                  <a:tcPr marL="91443" marR="91443" marT="45739" marB="45739" anchor="ctr"/>
                </a:tc>
              </a:tr>
            </a:tbl>
          </a:graphicData>
        </a:graphic>
      </p:graphicFrame>
      <p:sp>
        <p:nvSpPr>
          <p:cNvPr id="16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1232" name="TextBox 7"/>
          <p:cNvSpPr txBox="1">
            <a:spLocks noChangeArrowheads="1"/>
          </p:cNvSpPr>
          <p:nvPr/>
        </p:nvSpPr>
        <p:spPr bwMode="auto">
          <a:xfrm>
            <a:off x="6113463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2417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082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83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圆角矩形 16"/>
          <p:cNvSpPr/>
          <p:nvPr/>
        </p:nvSpPr>
        <p:spPr>
          <a:xfrm>
            <a:off x="442913" y="178288"/>
            <a:ext cx="5323934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 smtClean="0">
                <a:latin typeface="黑体" pitchFamily="49" charset="-122"/>
                <a:ea typeface="黑体" pitchFamily="49" charset="-122"/>
              </a:rPr>
              <a:t>在</a:t>
            </a:r>
            <a:r>
              <a:rPr lang="zh-CN" altLang="en-US" sz="2400" b="1" spc="300" dirty="0">
                <a:latin typeface="黑体" pitchFamily="49" charset="-122"/>
                <a:ea typeface="黑体" pitchFamily="49" charset="-122"/>
              </a:rPr>
              <a:t>汽车行业取得的部分</a:t>
            </a:r>
            <a:r>
              <a:rPr lang="zh-CN" altLang="en-US" sz="2400" b="1" spc="300" dirty="0" smtClean="0">
                <a:latin typeface="黑体" pitchFamily="49" charset="-122"/>
                <a:ea typeface="黑体" pitchFamily="49" charset="-122"/>
              </a:rPr>
              <a:t>业绩</a:t>
            </a:r>
            <a:endParaRPr lang="zh-CN" altLang="en-US" sz="2400" b="1" spc="3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8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46114" name="TextBox 7"/>
          <p:cNvSpPr txBox="1">
            <a:spLocks noChangeArrowheads="1"/>
          </p:cNvSpPr>
          <p:nvPr/>
        </p:nvSpPr>
        <p:spPr bwMode="auto">
          <a:xfrm>
            <a:off x="6107113" y="6554788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2091659"/>
              </p:ext>
            </p:extLst>
          </p:nvPr>
        </p:nvGraphicFramePr>
        <p:xfrm>
          <a:off x="159882" y="833794"/>
          <a:ext cx="8705020" cy="5462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9073"/>
                <a:gridCol w="2459073"/>
                <a:gridCol w="2459073"/>
                <a:gridCol w="1327801"/>
              </a:tblGrid>
              <a:tr h="280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产品名称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厂家名称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项目名称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AGV</a:t>
                      </a:r>
                      <a:r>
                        <a:rPr lang="zh-CN" sz="1600" kern="0">
                          <a:effectLst/>
                        </a:rPr>
                        <a:t>数量</a:t>
                      </a:r>
                      <a:r>
                        <a:rPr lang="en-US" sz="1600" kern="0">
                          <a:effectLst/>
                        </a:rPr>
                        <a:t>/</a:t>
                      </a:r>
                      <a:r>
                        <a:rPr lang="zh-CN" sz="1600" kern="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490940">
                <a:tc rowSpan="1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汽车行业</a:t>
                      </a:r>
                      <a:r>
                        <a:rPr lang="en-US" sz="1600" kern="0" dirty="0">
                          <a:effectLst/>
                        </a:rPr>
                        <a:t>AGV</a:t>
                      </a:r>
                      <a:r>
                        <a:rPr lang="zh-CN" sz="1600" kern="0" dirty="0">
                          <a:effectLst/>
                        </a:rPr>
                        <a:t>系统（部分）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武汉神龙一工厂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总装车间内饰、门线、仪表线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93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焊装车间前、后端线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武汉神龙二工厂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总装车间内饰、门线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46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焊装车间前、后端线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7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武汉神龙三工厂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焊装车间前、后端线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30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4909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广汽菲亚特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总装车间内饰线、门线、仪表线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26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东风乘用车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总装内饰内饰线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17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焊装车间侧围线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7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江淮汽车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总装内饰线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45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东风商用车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总装厂内饰线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41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东风商用车身厂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内饰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南昌江铃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总装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43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广汽本田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总装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56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西安比亚迪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35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柳州汽车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总装内饰、焊装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32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上海大众（仪征）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20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  <a:tr h="280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上海大众（长沙）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总装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71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51216" marR="51216" marT="0" marB="0" anchor="ctr"/>
                </a:tc>
              </a:tr>
            </a:tbl>
          </a:graphicData>
        </a:graphic>
      </p:graphicFrame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9209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371" name="直接连接符 15"/>
          <p:cNvCxnSpPr>
            <a:cxnSpLocks noChangeShapeType="1"/>
          </p:cNvCxnSpPr>
          <p:nvPr/>
        </p:nvCxnSpPr>
        <p:spPr bwMode="auto">
          <a:xfrm>
            <a:off x="0" y="785813"/>
            <a:ext cx="9144000" cy="0"/>
          </a:xfrm>
          <a:prstGeom prst="line">
            <a:avLst/>
          </a:prstGeom>
          <a:noFill/>
          <a:ln w="31750">
            <a:solidFill>
              <a:srgbClr val="4A7E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372" name="直接连接符 17"/>
          <p:cNvCxnSpPr>
            <a:cxnSpLocks noChangeShapeType="1"/>
          </p:cNvCxnSpPr>
          <p:nvPr/>
        </p:nvCxnSpPr>
        <p:spPr bwMode="auto">
          <a:xfrm>
            <a:off x="0" y="6353175"/>
            <a:ext cx="9144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圆角矩形 11"/>
          <p:cNvSpPr/>
          <p:nvPr/>
        </p:nvSpPr>
        <p:spPr>
          <a:xfrm>
            <a:off x="323850" y="189604"/>
            <a:ext cx="6480398" cy="4716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 smtClean="0">
                <a:latin typeface="黑体" pitchFamily="49" charset="-122"/>
                <a:ea typeface="黑体" pitchFamily="49" charset="-122"/>
              </a:rPr>
              <a:t>如何寻找、获取、服务好汽车行业的客户</a:t>
            </a:r>
            <a:endParaRPr lang="zh-CN" altLang="en-US" sz="2400" b="1" spc="3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0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08080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rgbClr val="808080">
                  <a:lumMod val="60000"/>
                  <a:lumOff val="4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6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8382" name="TextBox 7"/>
          <p:cNvSpPr txBox="1">
            <a:spLocks noChangeArrowheads="1"/>
          </p:cNvSpPr>
          <p:nvPr/>
        </p:nvSpPr>
        <p:spPr bwMode="auto">
          <a:xfrm>
            <a:off x="6227763" y="6569075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861320"/>
            <a:ext cx="8568630" cy="5367337"/>
          </a:xfrm>
          <a:prstGeom prst="rect">
            <a:avLst/>
          </a:prstGeom>
        </p:spPr>
      </p:pic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4189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42195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3131840" y="255423"/>
            <a:ext cx="5717381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目标客户在哪里？</a:t>
            </a:r>
          </a:p>
        </p:txBody>
      </p:sp>
      <p:sp>
        <p:nvSpPr>
          <p:cNvPr id="10" name="标题 1"/>
          <p:cNvSpPr txBox="1">
            <a:spLocks/>
          </p:cNvSpPr>
          <p:nvPr/>
        </p:nvSpPr>
        <p:spPr bwMode="auto">
          <a:xfrm>
            <a:off x="444937" y="2852936"/>
            <a:ext cx="8242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b="0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做第一个小测验</a:t>
            </a:r>
            <a:r>
              <a:rPr lang="en-US" altLang="zh-CN" b="0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——</a:t>
            </a:r>
            <a:r>
              <a:rPr lang="zh-CN" altLang="en-US" b="0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小伙伴都接触过哪些汽车生产商？</a:t>
            </a:r>
            <a:endParaRPr lang="zh-CN" altLang="en-US" b="0" kern="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5" name="图片 14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14290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286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C:\Users\Darren\Desktop\培训材料\汽车行业国内布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505" y="1057275"/>
            <a:ext cx="8233295" cy="50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目标客户在这里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81229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目标客户在这里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36" y="1202646"/>
            <a:ext cx="8203763" cy="5063092"/>
          </a:xfrm>
          <a:prstGeom prst="rect">
            <a:avLst/>
          </a:prstGeom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14290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61891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目标客户在这里</a:t>
            </a:r>
          </a:p>
        </p:txBody>
      </p:sp>
      <p:pic>
        <p:nvPicPr>
          <p:cNvPr id="3075" name="Picture 3" descr="C:\Users\Darren\Desktop\培训材料\上汽集团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036" y="1268760"/>
            <a:ext cx="8049403" cy="533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14290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59885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目标客户在这里</a:t>
            </a:r>
          </a:p>
        </p:txBody>
      </p:sp>
      <p:pic>
        <p:nvPicPr>
          <p:cNvPr id="3074" name="Picture 2" descr="C:\Users\Darren\Desktop\培训材料\一汽集团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352928" cy="55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1236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目标客户在这里</a:t>
            </a:r>
          </a:p>
        </p:txBody>
      </p:sp>
      <p:pic>
        <p:nvPicPr>
          <p:cNvPr id="4098" name="Picture 2" descr="C:\Users\Darren\Desktop\培训材料\长安汽车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036" y="1196752"/>
            <a:ext cx="8265427" cy="53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0" name="图片 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14290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59885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目标客户在这里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05" y="1268191"/>
            <a:ext cx="8424667" cy="4856624"/>
          </a:xfrm>
          <a:prstGeom prst="rect">
            <a:avLst/>
          </a:prstGeom>
        </p:spPr>
      </p:pic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1" name="图片 10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14290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0534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哪些场景能</a:t>
            </a:r>
            <a:r>
              <a:rPr lang="en-US" altLang="zh-CN" sz="2800" dirty="0" smtClean="0">
                <a:latin typeface="微软雅黑" pitchFamily="34" charset="-122"/>
              </a:rPr>
              <a:t>AGV</a:t>
            </a:r>
            <a:r>
              <a:rPr lang="zh-CN" altLang="en-US" sz="2800" dirty="0" smtClean="0">
                <a:latin typeface="微软雅黑" pitchFamily="34" charset="-122"/>
              </a:rPr>
              <a:t>？</a:t>
            </a:r>
          </a:p>
        </p:txBody>
      </p:sp>
      <p:sp>
        <p:nvSpPr>
          <p:cNvPr id="16" name="标题 1"/>
          <p:cNvSpPr txBox="1">
            <a:spLocks/>
          </p:cNvSpPr>
          <p:nvPr/>
        </p:nvSpPr>
        <p:spPr bwMode="auto">
          <a:xfrm>
            <a:off x="444937" y="2852936"/>
            <a:ext cx="8242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b="0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做第二个小测验</a:t>
            </a:r>
            <a:r>
              <a:rPr lang="en-US" altLang="zh-CN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——</a:t>
            </a:r>
            <a:r>
              <a:rPr lang="zh-CN" altLang="en-US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汽车生产车间哪些场景可以用上ＡＧＶ？</a:t>
            </a:r>
            <a:endParaRPr lang="zh-CN" altLang="en-US" b="0" kern="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7" name="图片 16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25874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r>
              <a:rPr lang="zh-CN" altLang="en-US" sz="2800" dirty="0" smtClean="0">
                <a:latin typeface="微软雅黑" pitchFamily="34" charset="-122"/>
              </a:rPr>
              <a:t>走进汽车行业</a:t>
            </a:r>
          </a:p>
        </p:txBody>
      </p:sp>
      <p:pic>
        <p:nvPicPr>
          <p:cNvPr id="2049" name="Picture 1" descr="C:\Users\Darren\AppData\Roaming\Tencent\Users\314937934\QQ\WinTemp\RichOle\4HV}VJA3~U9DB0S8E6S{{G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4784" y="1150144"/>
            <a:ext cx="6603599" cy="458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6" name="图片 15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95551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</a:t>
            </a:r>
            <a:r>
              <a:rPr lang="zh-CN" altLang="en-US" sz="2800" dirty="0" smtClean="0">
                <a:latin typeface="微软雅黑" pitchFamily="34" charset="-122"/>
              </a:rPr>
              <a:t>总装工艺用</a:t>
            </a:r>
            <a:r>
              <a:rPr lang="en-US" altLang="zh-CN" sz="2800" dirty="0" smtClean="0">
                <a:latin typeface="微软雅黑" pitchFamily="34" charset="-122"/>
              </a:rPr>
              <a:t>AGV</a:t>
            </a:r>
            <a:r>
              <a:rPr lang="zh-CN" altLang="en-US" sz="2800" dirty="0" smtClean="0">
                <a:latin typeface="微软雅黑" pitchFamily="34" charset="-122"/>
              </a:rPr>
              <a:t>最多</a:t>
            </a:r>
          </a:p>
        </p:txBody>
      </p:sp>
      <p:pic>
        <p:nvPicPr>
          <p:cNvPr id="16" name="图片 15" descr="C:\Users\Darren\AppData\Roaming\Tencent\Users\314937934\QQ\WinTemp\RichOle\[H8}[$J[[`)%~OC8K{EVQWL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05807"/>
            <a:ext cx="7416823" cy="505993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7" name="图片 16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5153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焊装正</a:t>
            </a:r>
            <a:r>
              <a:rPr lang="zh-CN" altLang="en-US" sz="2800" dirty="0">
                <a:latin typeface="微软雅黑" pitchFamily="34" charset="-122"/>
              </a:rPr>
              <a:t>在</a:t>
            </a:r>
            <a:r>
              <a:rPr lang="zh-CN" altLang="en-US" sz="2800" dirty="0" smtClean="0">
                <a:latin typeface="微软雅黑" pitchFamily="34" charset="-122"/>
              </a:rPr>
              <a:t>普及使用</a:t>
            </a:r>
            <a:r>
              <a:rPr lang="en-US" altLang="zh-CN" sz="2800" dirty="0" smtClean="0">
                <a:latin typeface="微软雅黑" pitchFamily="34" charset="-122"/>
              </a:rPr>
              <a:t>AGV</a:t>
            </a:r>
            <a:endParaRPr lang="zh-CN" altLang="en-US" sz="2800" dirty="0" smtClean="0">
              <a:latin typeface="微软雅黑" pitchFamily="34" charset="-122"/>
            </a:endParaRPr>
          </a:p>
        </p:txBody>
      </p:sp>
      <p:pic>
        <p:nvPicPr>
          <p:cNvPr id="16" name="图片 15" descr="C:\Users\Darren\AppData\Roaming\Tencent\Users\314937934\QQ\WinTemp\RichOle\)3PTUZ8RV675O69AOX4(G8Q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191"/>
            <a:ext cx="7776864" cy="477041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7" name="图片 16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8027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1319212" y="230206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——</a:t>
            </a:r>
            <a:r>
              <a:rPr lang="zh-CN" altLang="en-US" sz="2800" dirty="0" smtClean="0">
                <a:latin typeface="微软雅黑" pitchFamily="34" charset="-122"/>
              </a:rPr>
              <a:t>发动机、变速箱及海量汽配厂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6445042"/>
              </p:ext>
            </p:extLst>
          </p:nvPr>
        </p:nvGraphicFramePr>
        <p:xfrm>
          <a:off x="6012160" y="1268193"/>
          <a:ext cx="2736304" cy="4671892"/>
        </p:xfrm>
        <a:graphic>
          <a:graphicData uri="http://schemas.openxmlformats.org/drawingml/2006/table">
            <a:tbl>
              <a:tblPr/>
              <a:tblGrid>
                <a:gridCol w="264268"/>
                <a:gridCol w="2472036"/>
              </a:tblGrid>
              <a:tr h="6580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" dirty="0"/>
                        <a:t>序号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"/>
                        <a:t>公司名称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2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" dirty="0"/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法雷奥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2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"/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采埃孚</a:t>
                      </a:r>
                      <a:r>
                        <a:rPr lang="en-US" sz="2800" dirty="0"/>
                        <a:t>ZF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2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"/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康明斯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2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"/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德尔福</a:t>
                      </a:r>
                      <a:r>
                        <a:rPr lang="en-US" sz="2800" dirty="0"/>
                        <a:t>Delphi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2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"/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佛吉亚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7" name="Picture 3" descr="http://img.chyxx.com/2014/09/20140923104347kb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218" y="1531569"/>
            <a:ext cx="13525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.chyxx.com/2014/09/201409231043474d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43" y="3398167"/>
            <a:ext cx="1266825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img.chyxx.com/2014/09/20140923104347id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743" y="2387392"/>
            <a:ext cx="130492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.chyxx.com/2014/09/20140923104347f1_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318" y="4340988"/>
            <a:ext cx="131445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img.chyxx.com/2014/09/20140923104347ek_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743" y="5200312"/>
            <a:ext cx="12763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.chyxx.com/2014/09/20140923104348_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7431" y="1443895"/>
            <a:ext cx="1412343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img.chyxx.com/2014/09/20140923104348tt_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6764" y="2413549"/>
            <a:ext cx="123825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g.chyxx.com/2014/09/20140923104348tr_m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132" y="3379117"/>
            <a:ext cx="13239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img.chyxx.com/2014/09/201409231043485l_m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5318" y="4340988"/>
            <a:ext cx="1285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g.chyxx.com/2014/09/201409231043486i_m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132" y="5200312"/>
            <a:ext cx="126682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7881478"/>
              </p:ext>
            </p:extLst>
          </p:nvPr>
        </p:nvGraphicFramePr>
        <p:xfrm>
          <a:off x="2285818" y="1335008"/>
          <a:ext cx="2472036" cy="4605075"/>
        </p:xfrm>
        <a:graphic>
          <a:graphicData uri="http://schemas.openxmlformats.org/drawingml/2006/table">
            <a:tbl>
              <a:tblPr/>
              <a:tblGrid>
                <a:gridCol w="2472036"/>
              </a:tblGrid>
              <a:tr h="9210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博世</a:t>
                      </a:r>
                      <a:r>
                        <a:rPr lang="en-US" sz="2800" dirty="0"/>
                        <a:t>BOSCH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0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电装</a:t>
                      </a:r>
                      <a:r>
                        <a:rPr lang="en-US" sz="2800" dirty="0"/>
                        <a:t>DENSO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01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Continental</a:t>
                      </a:r>
                      <a:r>
                        <a:rPr lang="zh-CN" altLang="en-US" sz="2800" dirty="0"/>
                        <a:t>大陆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0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爱信</a:t>
                      </a:r>
                      <a:r>
                        <a:rPr lang="en-US" sz="2800" dirty="0"/>
                        <a:t>AISIN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10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江森自控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21" name="图片 20" descr="速威logo-100x100 - 副本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472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6557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</a:t>
            </a:r>
            <a:r>
              <a:rPr lang="zh-CN" altLang="en-US" sz="2800" dirty="0" smtClean="0">
                <a:latin typeface="微软雅黑" pitchFamily="34" charset="-122"/>
              </a:rPr>
              <a:t>具体怎么用</a:t>
            </a:r>
            <a:r>
              <a:rPr lang="en-US" altLang="zh-CN" sz="2800" dirty="0" smtClean="0">
                <a:latin typeface="微软雅黑" pitchFamily="34" charset="-122"/>
              </a:rPr>
              <a:t>AGV</a:t>
            </a:r>
            <a:r>
              <a:rPr lang="zh-CN" altLang="en-US" sz="2800" dirty="0" smtClean="0">
                <a:latin typeface="微软雅黑" pitchFamily="34" charset="-122"/>
              </a:rPr>
              <a:t>？</a:t>
            </a:r>
          </a:p>
        </p:txBody>
      </p:sp>
      <p:sp>
        <p:nvSpPr>
          <p:cNvPr id="16" name="标题 1"/>
          <p:cNvSpPr txBox="1">
            <a:spLocks/>
          </p:cNvSpPr>
          <p:nvPr/>
        </p:nvSpPr>
        <p:spPr bwMode="auto">
          <a:xfrm>
            <a:off x="444937" y="2852936"/>
            <a:ext cx="8242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b="0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做第三个小测验</a:t>
            </a:r>
            <a:r>
              <a:rPr lang="en-US" altLang="zh-CN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——</a:t>
            </a:r>
            <a:r>
              <a:rPr lang="zh-CN" altLang="en-US" kern="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在汽车生产场景里具体怎么使用ＡＧＶ？</a:t>
            </a:r>
            <a:endParaRPr lang="zh-CN" altLang="en-US" b="0" kern="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7" name="图片 16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56886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en-US" altLang="zh-CN" sz="2800" dirty="0" smtClean="0">
                <a:latin typeface="微软雅黑" pitchFamily="34" charset="-122"/>
              </a:rPr>
              <a:t>AGV</a:t>
            </a:r>
            <a:r>
              <a:rPr lang="zh-CN" altLang="en-US" sz="2800" dirty="0" smtClean="0">
                <a:latin typeface="微软雅黑" pitchFamily="34" charset="-122"/>
              </a:rPr>
              <a:t>柔性生产线</a:t>
            </a:r>
            <a:r>
              <a:rPr lang="en-US" altLang="zh-CN" sz="2800" dirty="0" smtClean="0">
                <a:latin typeface="微软雅黑" pitchFamily="34" charset="-122"/>
              </a:rPr>
              <a:t>—</a:t>
            </a:r>
            <a:r>
              <a:rPr lang="zh-CN" altLang="en-US" sz="2800" dirty="0" smtClean="0">
                <a:latin typeface="微软雅黑" pitchFamily="34" charset="-122"/>
              </a:rPr>
              <a:t>替代传统流水线</a:t>
            </a:r>
          </a:p>
        </p:txBody>
      </p:sp>
      <p:pic>
        <p:nvPicPr>
          <p:cNvPr id="9" name="图片 8" descr="C:\Users\Darren\AppData\Roaming\Tencent\Users\314937934\QQ\WinTemp\RichOle\ZT11H0Q%~~5]H68P7_P~7QD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268191"/>
            <a:ext cx="6797500" cy="38200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131840" y="5229200"/>
            <a:ext cx="416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速威</a:t>
            </a:r>
            <a:r>
              <a:rPr lang="en-US" altLang="zh-CN" dirty="0" smtClean="0"/>
              <a:t>AGV</a:t>
            </a:r>
            <a:r>
              <a:rPr lang="zh-CN" altLang="en-US" dirty="0" smtClean="0"/>
              <a:t>用于神龙汽车仪表分装线</a:t>
            </a:r>
            <a:endParaRPr lang="zh-CN" altLang="en-US" dirty="0"/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7" name="图片 16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71706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—AGV</a:t>
            </a:r>
            <a:r>
              <a:rPr lang="zh-CN" altLang="en-US" sz="2800" dirty="0" smtClean="0">
                <a:latin typeface="微软雅黑" pitchFamily="34" charset="-122"/>
              </a:rPr>
              <a:t>用于柔性生产线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31840" y="5229200"/>
            <a:ext cx="416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速威</a:t>
            </a:r>
            <a:r>
              <a:rPr lang="en-US" altLang="zh-CN" dirty="0" smtClean="0"/>
              <a:t>AGV</a:t>
            </a:r>
            <a:r>
              <a:rPr lang="zh-CN" altLang="en-US" dirty="0" smtClean="0"/>
              <a:t>用于神龙汽车仪表分装线</a:t>
            </a:r>
            <a:endParaRPr lang="zh-CN" altLang="en-US" dirty="0"/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42852"/>
            <a:ext cx="1127124" cy="672464"/>
          </a:xfrm>
          <a:prstGeom prst="rect">
            <a:avLst/>
          </a:prstGeom>
        </p:spPr>
      </p:pic>
      <p:pic>
        <p:nvPicPr>
          <p:cNvPr id="19" name="图片 18" descr="图片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112" y="2014537"/>
            <a:ext cx="581977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921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—AGV</a:t>
            </a:r>
            <a:r>
              <a:rPr lang="zh-CN" altLang="en-US" sz="2800" dirty="0" smtClean="0">
                <a:latin typeface="微软雅黑" pitchFamily="34" charset="-122"/>
              </a:rPr>
              <a:t>用于柔性生产线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31840" y="5691510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速威单</a:t>
            </a:r>
            <a:r>
              <a:rPr lang="zh-CN" altLang="en-US" dirty="0" smtClean="0"/>
              <a:t>举升</a:t>
            </a:r>
            <a:r>
              <a:rPr lang="en-US" altLang="zh-CN" dirty="0" smtClean="0"/>
              <a:t>AGV</a:t>
            </a:r>
            <a:r>
              <a:rPr lang="zh-CN" altLang="en-US" dirty="0" smtClean="0"/>
              <a:t>用于长丰猎豹后桥装配线</a:t>
            </a:r>
            <a:endParaRPr lang="zh-CN" altLang="en-US" dirty="0"/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42852"/>
            <a:ext cx="1127124" cy="672464"/>
          </a:xfrm>
          <a:prstGeom prst="rect">
            <a:avLst/>
          </a:prstGeom>
        </p:spPr>
      </p:pic>
      <p:pic>
        <p:nvPicPr>
          <p:cNvPr id="19" name="图片 18" descr="图片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75" y="1809750"/>
            <a:ext cx="58102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6696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—AGV</a:t>
            </a:r>
            <a:r>
              <a:rPr lang="zh-CN" altLang="en-US" sz="2800" dirty="0" smtClean="0">
                <a:latin typeface="微软雅黑" pitchFamily="34" charset="-122"/>
              </a:rPr>
              <a:t>用于物料配送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07151" y="5969985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速威</a:t>
            </a:r>
            <a:r>
              <a:rPr lang="en-US" altLang="zh-CN" dirty="0" smtClean="0"/>
              <a:t>AGV</a:t>
            </a:r>
            <a:r>
              <a:rPr lang="zh-CN" altLang="en-US" dirty="0" smtClean="0"/>
              <a:t>用于本田变速箱配送线</a:t>
            </a:r>
            <a:endParaRPr lang="zh-CN" altLang="en-US" dirty="0"/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8" name="图片 17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42852"/>
            <a:ext cx="1127124" cy="672464"/>
          </a:xfrm>
          <a:prstGeom prst="rect">
            <a:avLst/>
          </a:prstGeom>
        </p:spPr>
      </p:pic>
      <p:pic>
        <p:nvPicPr>
          <p:cNvPr id="19" name="图片 18" descr="图片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512" y="1962150"/>
            <a:ext cx="5514975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24728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23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日期占位符 4096"/>
          <p:cNvSpPr>
            <a:spLocks noGrp="1"/>
          </p:cNvSpPr>
          <p:nvPr>
            <p:ph type="dt" sz="half" idx="4294967295"/>
          </p:nvPr>
        </p:nvSpPr>
        <p:spPr>
          <a:xfrm>
            <a:off x="453505" y="626573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D84A49-D62A-40C3-9F29-9FC78E67626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212725" y="146050"/>
            <a:ext cx="7772400" cy="609600"/>
          </a:xfrm>
        </p:spPr>
        <p:txBody>
          <a:bodyPr/>
          <a:lstStyle/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—AGV</a:t>
            </a:r>
            <a:r>
              <a:rPr lang="zh-CN" altLang="en-US" sz="2800" dirty="0" smtClean="0">
                <a:latin typeface="微软雅黑" pitchFamily="34" charset="-122"/>
              </a:rPr>
              <a:t>用于物料配送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11960" y="5855471"/>
            <a:ext cx="416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速威</a:t>
            </a:r>
            <a:r>
              <a:rPr lang="en-US" altLang="zh-CN" dirty="0" smtClean="0"/>
              <a:t>AGV</a:t>
            </a:r>
            <a:r>
              <a:rPr lang="zh-CN" altLang="en-US" dirty="0" smtClean="0"/>
              <a:t>用于广汽内饰配送线</a:t>
            </a:r>
            <a:endParaRPr lang="zh-CN" altLang="en-US" dirty="0"/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6" name="图片 15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14290"/>
            <a:ext cx="1127124" cy="672464"/>
          </a:xfrm>
          <a:prstGeom prst="rect">
            <a:avLst/>
          </a:prstGeom>
        </p:spPr>
      </p:pic>
      <p:pic>
        <p:nvPicPr>
          <p:cNvPr id="18" name="图片 17" descr="图片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8892"/>
            <a:ext cx="9144000" cy="376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89029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日期占位符 2"/>
          <p:cNvSpPr>
            <a:spLocks noGrp="1"/>
          </p:cNvSpPr>
          <p:nvPr>
            <p:ph type="dt" sz="quarter" idx="2"/>
          </p:nvPr>
        </p:nvSpPr>
        <p:spPr>
          <a:xfrm>
            <a:off x="3048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D5636EC-BCD7-4976-A652-56AFC44AE95A}" type="datetime1">
              <a:rPr lang="zh-CN" altLang="en-US"/>
              <a:pPr>
                <a:defRPr/>
              </a:pPr>
              <a:t>2017/9/5</a:t>
            </a:fld>
            <a:endParaRPr lang="en-US" altLang="zh-CN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8580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24E9D28-340B-4720-87C2-0D15C894924D}" type="slidenum">
              <a:rPr lang="en-US" altLang="zh-CN"/>
              <a:pPr>
                <a:defRPr/>
              </a:pPr>
              <a:t>37</a:t>
            </a:fld>
            <a:endParaRPr lang="en-US" altLang="zh-CN" dirty="0"/>
          </a:p>
        </p:txBody>
      </p:sp>
      <p:sp>
        <p:nvSpPr>
          <p:cNvPr id="5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0" y="102393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582327" y="3021442"/>
            <a:ext cx="168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500MC-12</a:t>
            </a:r>
            <a:endParaRPr lang="zh-CN" altLang="en-US" sz="2000" b="1" dirty="0"/>
          </a:p>
        </p:txBody>
      </p:sp>
      <p:sp>
        <p:nvSpPr>
          <p:cNvPr id="43" name="文本框 42"/>
          <p:cNvSpPr txBox="1"/>
          <p:nvPr/>
        </p:nvSpPr>
        <p:spPr>
          <a:xfrm>
            <a:off x="2558077" y="3021442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500MC-13</a:t>
            </a:r>
            <a:endParaRPr lang="zh-CN" altLang="en-US" sz="2000" b="1" dirty="0"/>
          </a:p>
        </p:txBody>
      </p:sp>
      <p:cxnSp>
        <p:nvCxnSpPr>
          <p:cNvPr id="47" name="直接连接符 46"/>
          <p:cNvCxnSpPr/>
          <p:nvPr/>
        </p:nvCxnSpPr>
        <p:spPr>
          <a:xfrm>
            <a:off x="0" y="3818114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169158" y="3021442"/>
            <a:ext cx="1914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D500MC-D03</a:t>
            </a:r>
            <a:endParaRPr lang="zh-CN" altLang="en-US" sz="2000" b="1" dirty="0"/>
          </a:p>
        </p:txBody>
      </p:sp>
      <p:sp>
        <p:nvSpPr>
          <p:cNvPr id="32" name="文本框 31"/>
          <p:cNvSpPr txBox="1"/>
          <p:nvPr/>
        </p:nvSpPr>
        <p:spPr>
          <a:xfrm>
            <a:off x="4771657" y="3021442"/>
            <a:ext cx="1751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D500MC-D02</a:t>
            </a:r>
            <a:endParaRPr lang="zh-CN" altLang="en-US" b="1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35946" y="1222955"/>
            <a:ext cx="2508054" cy="166912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30327" y="4493175"/>
            <a:ext cx="2041071" cy="114812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13740" y="4211836"/>
            <a:ext cx="2040902" cy="1530677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357188" y="5877272"/>
            <a:ext cx="1754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D500MC-D05</a:t>
            </a:r>
            <a:endParaRPr lang="zh-CN" altLang="en-US" sz="2000" b="1" dirty="0"/>
          </a:p>
        </p:txBody>
      </p:sp>
      <p:sp>
        <p:nvSpPr>
          <p:cNvPr id="39" name="文本框 38"/>
          <p:cNvSpPr txBox="1"/>
          <p:nvPr/>
        </p:nvSpPr>
        <p:spPr>
          <a:xfrm>
            <a:off x="7349577" y="5861178"/>
            <a:ext cx="1367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500ME-01</a:t>
            </a:r>
            <a:endParaRPr lang="zh-CN" altLang="en-US" sz="20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7188" y="1529831"/>
            <a:ext cx="2158666" cy="13582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343449" y="1457038"/>
            <a:ext cx="2283142" cy="147032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1198" t="9425" r="19740" b="3165"/>
          <a:stretch/>
        </p:blipFill>
        <p:spPr>
          <a:xfrm>
            <a:off x="4807134" y="1296445"/>
            <a:ext cx="1748312" cy="172500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96"/>
          <a:stretch/>
        </p:blipFill>
        <p:spPr>
          <a:xfrm>
            <a:off x="2349887" y="4076765"/>
            <a:ext cx="2222113" cy="1628288"/>
          </a:xfrm>
          <a:prstGeom prst="rect">
            <a:avLst/>
          </a:prstGeom>
        </p:spPr>
      </p:pic>
      <p:sp>
        <p:nvSpPr>
          <p:cNvPr id="31" name="文本框 42"/>
          <p:cNvSpPr txBox="1"/>
          <p:nvPr/>
        </p:nvSpPr>
        <p:spPr>
          <a:xfrm>
            <a:off x="2558077" y="5861178"/>
            <a:ext cx="1882247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127000">
              <a:lnSpc>
                <a:spcPct val="115000"/>
              </a:lnSpc>
              <a:tabLst>
                <a:tab pos="450215" algn="l"/>
              </a:tabLst>
            </a:pPr>
            <a:r>
              <a:rPr lang="en-US" altLang="zh-CN" sz="2000" b="1" dirty="0">
                <a:solidFill>
                  <a:prstClr val="black"/>
                </a:solidFill>
              </a:rPr>
              <a:t>D500MC-D06</a:t>
            </a:r>
            <a:endParaRPr lang="zh-CN" altLang="en-US" sz="2000" b="1" dirty="0">
              <a:solidFill>
                <a:prstClr val="black"/>
              </a:solidFill>
            </a:endParaRPr>
          </a:p>
        </p:txBody>
      </p:sp>
      <p:sp>
        <p:nvSpPr>
          <p:cNvPr id="40" name="文本框 42"/>
          <p:cNvSpPr txBox="1"/>
          <p:nvPr/>
        </p:nvSpPr>
        <p:spPr>
          <a:xfrm>
            <a:off x="5046275" y="5843344"/>
            <a:ext cx="1653017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127000">
              <a:lnSpc>
                <a:spcPct val="115000"/>
              </a:lnSpc>
              <a:tabLst>
                <a:tab pos="450215" algn="l"/>
              </a:tabLst>
            </a:pPr>
            <a:r>
              <a:rPr lang="en-US" altLang="zh-CN" sz="2000" b="1" dirty="0" smtClean="0">
                <a:solidFill>
                  <a:prstClr val="black"/>
                </a:solidFill>
              </a:rPr>
              <a:t>1000MD-01</a:t>
            </a:r>
            <a:endParaRPr lang="zh-CN" altLang="en-US" sz="2000" b="1" dirty="0">
              <a:solidFill>
                <a:prstClr val="black"/>
              </a:solidFill>
            </a:endParaRPr>
          </a:p>
        </p:txBody>
      </p:sp>
      <p:pic>
        <p:nvPicPr>
          <p:cNvPr id="41" name="图片 40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934208" y="3978505"/>
            <a:ext cx="1653017" cy="17902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3499200" y="260648"/>
            <a:ext cx="4241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</a:t>
            </a:r>
            <a:r>
              <a:rPr lang="zh-CN" altLang="en-US" sz="2800" dirty="0" smtClean="0">
                <a:latin typeface="微软雅黑" pitchFamily="34" charset="-122"/>
              </a:rPr>
              <a:t>常用车型汇集</a:t>
            </a:r>
            <a:endParaRPr lang="zh-CN" altLang="en-US" sz="2800" dirty="0"/>
          </a:p>
        </p:txBody>
      </p:sp>
      <p:sp>
        <p:nvSpPr>
          <p:cNvPr id="29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33" name="图片 32" descr="速威logo-100x100 - 副本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786" y="214290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8448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78917" y="1215826"/>
            <a:ext cx="8386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EE161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IMDS-100</a:t>
            </a:r>
            <a:r>
              <a:rPr lang="zh-CN" altLang="en-US" sz="2800" b="1" dirty="0">
                <a:solidFill>
                  <a:srgbClr val="EE161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标准型智能物料配送系统</a:t>
            </a:r>
            <a:endParaRPr lang="en-US" altLang="zh-CN" sz="2800" dirty="0"/>
          </a:p>
        </p:txBody>
      </p:sp>
      <p:sp>
        <p:nvSpPr>
          <p:cNvPr id="18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>
          <a:xfrm>
            <a:off x="468313" y="6265057"/>
            <a:ext cx="2133600" cy="365125"/>
          </a:xfrm>
        </p:spPr>
        <p:txBody>
          <a:bodyPr/>
          <a:lstStyle/>
          <a:p>
            <a:pPr>
              <a:defRPr/>
            </a:pPr>
            <a:fld id="{DF686F2F-0023-4671-9B45-BC9D9E49B32B}" type="datetime1">
              <a:rPr lang="zh-CN" altLang="en-US" smtClean="0"/>
              <a:pPr>
                <a:defRPr/>
              </a:pPr>
              <a:t>2017/9/5</a:t>
            </a:fld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</p:nvPr>
        </p:nvSpPr>
        <p:spPr>
          <a:xfrm>
            <a:off x="7010400" y="6265058"/>
            <a:ext cx="2133600" cy="365125"/>
          </a:xfrm>
        </p:spPr>
        <p:txBody>
          <a:bodyPr/>
          <a:lstStyle/>
          <a:p>
            <a:pPr>
              <a:defRPr/>
            </a:pPr>
            <a:fld id="{AF2A19A1-6D6D-4498-8E6A-715B9BBF9074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62174" y="5457194"/>
            <a:ext cx="48245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b="1" dirty="0" smtClean="0">
                <a:latin typeface="仿宋" pitchFamily="49" charset="-122"/>
                <a:ea typeface="仿宋" pitchFamily="49" charset="-122"/>
              </a:rPr>
              <a:t>AGV</a:t>
            </a:r>
            <a:r>
              <a:rPr lang="zh-CN" altLang="en-US" sz="2200" b="1" dirty="0" smtClean="0">
                <a:latin typeface="仿宋" pitchFamily="49" charset="-122"/>
                <a:ea typeface="仿宋" pitchFamily="49" charset="-122"/>
              </a:rPr>
              <a:t>、导航、外围设备等硬件</a:t>
            </a:r>
            <a:endParaRPr lang="zh-CN" altLang="en-US" sz="22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62174" y="4881130"/>
            <a:ext cx="482453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b="1" dirty="0" err="1" smtClean="0">
                <a:latin typeface="仿宋" pitchFamily="49" charset="-122"/>
                <a:ea typeface="仿宋" pitchFamily="49" charset="-122"/>
              </a:rPr>
              <a:t>WiFi</a:t>
            </a:r>
            <a:r>
              <a:rPr lang="zh-CN" altLang="en-US" sz="2200" b="1" dirty="0" smtClean="0">
                <a:latin typeface="仿宋" pitchFamily="49" charset="-122"/>
                <a:ea typeface="仿宋" pitchFamily="49" charset="-122"/>
              </a:rPr>
              <a:t>无线网络</a:t>
            </a:r>
            <a:r>
              <a:rPr lang="en-US" altLang="zh-CN" sz="2200" b="1" dirty="0" smtClean="0">
                <a:latin typeface="仿宋" pitchFamily="49" charset="-122"/>
                <a:ea typeface="仿宋" pitchFamily="49" charset="-122"/>
              </a:rPr>
              <a:t>/433M</a:t>
            </a:r>
            <a:r>
              <a:rPr lang="zh-CN" altLang="en-US" sz="2200" b="1" dirty="0" smtClean="0">
                <a:latin typeface="仿宋" pitchFamily="49" charset="-122"/>
                <a:ea typeface="仿宋" pitchFamily="49" charset="-122"/>
              </a:rPr>
              <a:t>无线网络</a:t>
            </a:r>
            <a:endParaRPr lang="zh-CN" altLang="en-US" sz="22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62174" y="4233058"/>
            <a:ext cx="482453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 smtClean="0">
                <a:latin typeface="仿宋" pitchFamily="49" charset="-122"/>
                <a:ea typeface="仿宋" pitchFamily="49" charset="-122"/>
              </a:rPr>
              <a:t>中央调度系统</a:t>
            </a:r>
            <a:r>
              <a:rPr lang="en-US" altLang="zh-CN" sz="2200" b="1" dirty="0" smtClean="0">
                <a:latin typeface="仿宋" pitchFamily="49" charset="-122"/>
                <a:ea typeface="仿宋" pitchFamily="49" charset="-122"/>
              </a:rPr>
              <a:t>/</a:t>
            </a:r>
            <a:r>
              <a:rPr lang="zh-CN" altLang="en-US" sz="2200" b="1" dirty="0" smtClean="0">
                <a:latin typeface="仿宋" pitchFamily="49" charset="-122"/>
                <a:ea typeface="仿宋" pitchFamily="49" charset="-122"/>
              </a:rPr>
              <a:t>简易呼叫系统</a:t>
            </a:r>
            <a:endParaRPr lang="zh-CN" altLang="en-US" sz="22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62174" y="3152938"/>
            <a:ext cx="482453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 smtClean="0">
                <a:latin typeface="仿宋" pitchFamily="49" charset="-122"/>
                <a:ea typeface="仿宋" pitchFamily="49" charset="-122"/>
              </a:rPr>
              <a:t>点料系统</a:t>
            </a:r>
            <a:endParaRPr lang="zh-CN" altLang="en-US" sz="22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23026" y="1928802"/>
            <a:ext cx="1191893" cy="4248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b="1" dirty="0" smtClean="0">
                <a:latin typeface="仿宋" pitchFamily="49" charset="-122"/>
                <a:ea typeface="仿宋" pitchFamily="49" charset="-122"/>
                <a:cs typeface="Arial Unicode MS" pitchFamily="34" charset="-122"/>
              </a:rPr>
              <a:t>ERP</a:t>
            </a:r>
          </a:p>
          <a:p>
            <a:pPr algn="ctr"/>
            <a:r>
              <a:rPr lang="en-US" altLang="zh-CN" sz="2200" b="1" dirty="0" smtClean="0">
                <a:latin typeface="仿宋" pitchFamily="49" charset="-122"/>
                <a:ea typeface="仿宋" pitchFamily="49" charset="-122"/>
                <a:cs typeface="Arial Unicode MS" pitchFamily="34" charset="-122"/>
              </a:rPr>
              <a:t>MES</a:t>
            </a:r>
          </a:p>
          <a:p>
            <a:pPr algn="ctr"/>
            <a:r>
              <a:rPr lang="en-US" altLang="zh-CN" sz="2200" b="1" dirty="0" smtClean="0">
                <a:latin typeface="仿宋" pitchFamily="49" charset="-122"/>
                <a:ea typeface="仿宋" pitchFamily="49" charset="-122"/>
                <a:cs typeface="Arial Unicode MS" pitchFamily="34" charset="-122"/>
              </a:rPr>
              <a:t>WMS</a:t>
            </a:r>
          </a:p>
          <a:p>
            <a:pPr algn="ctr"/>
            <a:r>
              <a:rPr lang="en-US" altLang="zh-CN" sz="2200" b="1" dirty="0" smtClean="0">
                <a:latin typeface="仿宋" pitchFamily="49" charset="-122"/>
                <a:ea typeface="仿宋" pitchFamily="49" charset="-122"/>
                <a:cs typeface="Arial Unicode MS" pitchFamily="34" charset="-122"/>
              </a:rPr>
              <a:t>……</a:t>
            </a:r>
            <a:endParaRPr lang="zh-CN" altLang="en-US" sz="2200" b="1" dirty="0">
              <a:latin typeface="仿宋" pitchFamily="49" charset="-122"/>
              <a:ea typeface="仿宋" pitchFamily="49" charset="-122"/>
              <a:cs typeface="Arial Unicode MS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962174" y="1928802"/>
            <a:ext cx="480458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b="1" dirty="0" smtClean="0">
                <a:latin typeface="仿宋" pitchFamily="49" charset="-122"/>
                <a:ea typeface="仿宋" pitchFamily="49" charset="-122"/>
              </a:rPr>
              <a:t>Web</a:t>
            </a:r>
            <a:r>
              <a:rPr lang="zh-CN" altLang="en-US" sz="2200" b="1" dirty="0" smtClean="0">
                <a:latin typeface="仿宋" pitchFamily="49" charset="-122"/>
                <a:ea typeface="仿宋" pitchFamily="49" charset="-122"/>
              </a:rPr>
              <a:t>点料、监控等应用界面</a:t>
            </a:r>
            <a:endParaRPr lang="zh-CN" altLang="en-US" sz="22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4" name="上下箭头 23"/>
          <p:cNvSpPr/>
          <p:nvPr/>
        </p:nvSpPr>
        <p:spPr>
          <a:xfrm>
            <a:off x="6418558" y="3801010"/>
            <a:ext cx="216024" cy="4320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 b="1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5" name="上下箭头 24"/>
          <p:cNvSpPr/>
          <p:nvPr/>
        </p:nvSpPr>
        <p:spPr>
          <a:xfrm>
            <a:off x="3970286" y="3801010"/>
            <a:ext cx="216024" cy="4320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 b="1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6" name="左右箭头 25"/>
          <p:cNvSpPr/>
          <p:nvPr/>
        </p:nvSpPr>
        <p:spPr>
          <a:xfrm>
            <a:off x="2314919" y="3332958"/>
            <a:ext cx="647255" cy="324036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 b="1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777205" y="223442"/>
            <a:ext cx="7589589" cy="6096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r>
              <a:rPr lang="zh-CN" altLang="en-US" sz="2800" dirty="0" smtClean="0">
                <a:latin typeface="微软雅黑" pitchFamily="34" charset="-122"/>
              </a:rPr>
              <a:t>汽车行业</a:t>
            </a:r>
            <a:r>
              <a:rPr lang="en-US" altLang="zh-CN" sz="2800" dirty="0" smtClean="0">
                <a:latin typeface="微软雅黑" pitchFamily="34" charset="-122"/>
              </a:rPr>
              <a:t>—</a:t>
            </a:r>
            <a:r>
              <a:rPr lang="zh-CN" altLang="en-US" sz="2800" dirty="0" smtClean="0">
                <a:latin typeface="微软雅黑" pitchFamily="34" charset="-122"/>
              </a:rPr>
              <a:t>有可能用到的配套系统</a:t>
            </a:r>
          </a:p>
        </p:txBody>
      </p:sp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20" name="图片 19" descr="速威logo-100x100 - 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42852"/>
            <a:ext cx="1127124" cy="6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4247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日期占位符 2"/>
          <p:cNvSpPr>
            <a:spLocks noGrp="1"/>
          </p:cNvSpPr>
          <p:nvPr>
            <p:ph type="dt" sz="quarter" idx="2"/>
          </p:nvPr>
        </p:nvSpPr>
        <p:spPr>
          <a:xfrm>
            <a:off x="3048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D5636EC-BCD7-4976-A652-56AFC44AE95A}" type="datetime1">
              <a:rPr lang="zh-CN" altLang="en-US"/>
              <a:pPr>
                <a:defRPr/>
              </a:pPr>
              <a:t>2017/9/5</a:t>
            </a:fld>
            <a:endParaRPr lang="en-US" altLang="zh-CN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858000" y="6248400"/>
            <a:ext cx="2133600" cy="47625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24E9D28-340B-4720-87C2-0D15C894924D}" type="slidenum">
              <a:rPr lang="en-US" altLang="zh-CN"/>
              <a:pPr>
                <a:defRPr/>
              </a:pPr>
              <a:t>39</a:t>
            </a:fld>
            <a:endParaRPr lang="en-US" altLang="zh-CN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0" y="1023938"/>
            <a:ext cx="9144000" cy="0"/>
          </a:xfrm>
          <a:prstGeom prst="line">
            <a:avLst/>
          </a:prstGeom>
          <a:ln w="38100">
            <a:solidFill>
              <a:srgbClr val="1F43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82696" y="272194"/>
            <a:ext cx="5465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微软雅黑" pitchFamily="34" charset="-122"/>
                <a:ea typeface="+mj-ea"/>
                <a:cs typeface="+mj-cs"/>
              </a:rPr>
              <a:t>会用到的</a:t>
            </a:r>
            <a:r>
              <a:rPr lang="en-US" altLang="zh-CN" sz="2800" dirty="0">
                <a:latin typeface="微软雅黑" pitchFamily="34" charset="-122"/>
                <a:ea typeface="+mj-ea"/>
                <a:cs typeface="+mj-cs"/>
              </a:rPr>
              <a:t>E-Frame</a:t>
            </a:r>
            <a:r>
              <a:rPr lang="zh-CN" altLang="en-US" sz="2800" dirty="0">
                <a:latin typeface="微软雅黑" pitchFamily="34" charset="-122"/>
                <a:ea typeface="+mj-ea"/>
                <a:cs typeface="+mj-cs"/>
              </a:rPr>
              <a:t>机构（</a:t>
            </a:r>
            <a:r>
              <a:rPr lang="en-US" altLang="zh-CN" sz="2800" dirty="0">
                <a:latin typeface="微软雅黑" pitchFamily="34" charset="-122"/>
                <a:ea typeface="+mj-ea"/>
                <a:cs typeface="+mj-cs"/>
              </a:rPr>
              <a:t>EFR</a:t>
            </a:r>
            <a:r>
              <a:rPr lang="zh-CN" altLang="en-US" sz="2800" dirty="0">
                <a:latin typeface="微软雅黑" pitchFamily="34" charset="-122"/>
                <a:ea typeface="+mj-ea"/>
                <a:cs typeface="+mj-cs"/>
              </a:rPr>
              <a:t>）</a:t>
            </a:r>
          </a:p>
        </p:txBody>
      </p:sp>
      <p:sp>
        <p:nvSpPr>
          <p:cNvPr id="4" name="矩形 3"/>
          <p:cNvSpPr/>
          <p:nvPr/>
        </p:nvSpPr>
        <p:spPr>
          <a:xfrm>
            <a:off x="387849" y="1755950"/>
            <a:ext cx="3752104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本装置主要由力纳克</a:t>
            </a:r>
            <a:r>
              <a:rPr lang="en-US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LA28</a:t>
            </a:r>
            <a:r>
              <a:rPr lang="zh-CN" altLang="zh-CN" sz="1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电动推杆（直流线性传感器），限位用行程开关，电磁铁，电动推杆自带的驱动器，光电传感器，可编程逻辑控制器等组成，实现料车的上下料操作，进行物料的无缝对接。</a:t>
            </a:r>
            <a:endParaRPr lang="en-US" altLang="zh-CN" sz="1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1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拖挂滚筒最大输送重量：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500kg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电动推杆拉力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1500N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电动推杆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速度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15mm/s.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7188" y="1301757"/>
            <a:ext cx="231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E-Frames 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7"/>
          <p:cNvSpPr/>
          <p:nvPr/>
        </p:nvSpPr>
        <p:spPr>
          <a:xfrm>
            <a:off x="2514600" y="6553200"/>
            <a:ext cx="6629400" cy="304800"/>
          </a:xfrm>
          <a:custGeom>
            <a:avLst/>
            <a:gdLst>
              <a:gd name="connsiteX0" fmla="*/ 0 w 6629400"/>
              <a:gd name="connsiteY0" fmla="*/ 0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0 w 6629400"/>
              <a:gd name="connsiteY4" fmla="*/ 0 h 304800"/>
              <a:gd name="connsiteX0" fmla="*/ 227066 w 6629400"/>
              <a:gd name="connsiteY0" fmla="*/ 6137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227066 w 6629400"/>
              <a:gd name="connsiteY4" fmla="*/ 6137 h 304800"/>
              <a:gd name="connsiteX0" fmla="*/ 6056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605685 w 6629400"/>
              <a:gd name="connsiteY4" fmla="*/ 1374 h 304800"/>
              <a:gd name="connsiteX0" fmla="*/ 415185 w 6629400"/>
              <a:gd name="connsiteY0" fmla="*/ 1374 h 304800"/>
              <a:gd name="connsiteX1" fmla="*/ 6629400 w 6629400"/>
              <a:gd name="connsiteY1" fmla="*/ 0 h 304800"/>
              <a:gd name="connsiteX2" fmla="*/ 6629400 w 6629400"/>
              <a:gd name="connsiteY2" fmla="*/ 304800 h 304800"/>
              <a:gd name="connsiteX3" fmla="*/ 0 w 6629400"/>
              <a:gd name="connsiteY3" fmla="*/ 304800 h 304800"/>
              <a:gd name="connsiteX4" fmla="*/ 415185 w 6629400"/>
              <a:gd name="connsiteY4" fmla="*/ 1374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304800">
                <a:moveTo>
                  <a:pt x="415185" y="1374"/>
                </a:moveTo>
                <a:lnTo>
                  <a:pt x="6629400" y="0"/>
                </a:lnTo>
                <a:lnTo>
                  <a:pt x="6629400" y="304800"/>
                </a:lnTo>
                <a:lnTo>
                  <a:pt x="0" y="304800"/>
                </a:lnTo>
                <a:lnTo>
                  <a:pt x="415185" y="1374"/>
                </a:lnTo>
                <a:close/>
              </a:path>
            </a:pathLst>
          </a:custGeom>
          <a:solidFill>
            <a:srgbClr val="1F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矩形 13"/>
          <p:cNvSpPr/>
          <p:nvPr/>
        </p:nvSpPr>
        <p:spPr>
          <a:xfrm>
            <a:off x="4" y="6553200"/>
            <a:ext cx="2849563" cy="304800"/>
          </a:xfrm>
          <a:custGeom>
            <a:avLst/>
            <a:gdLst>
              <a:gd name="connsiteX0" fmla="*/ 0 w 2438400"/>
              <a:gd name="connsiteY0" fmla="*/ 0 h 304800"/>
              <a:gd name="connsiteX1" fmla="*/ 2438400 w 2438400"/>
              <a:gd name="connsiteY1" fmla="*/ 0 h 304800"/>
              <a:gd name="connsiteX2" fmla="*/ 2438400 w 2438400"/>
              <a:gd name="connsiteY2" fmla="*/ 304800 h 304800"/>
              <a:gd name="connsiteX3" fmla="*/ 0 w 2438400"/>
              <a:gd name="connsiteY3" fmla="*/ 304800 h 304800"/>
              <a:gd name="connsiteX4" fmla="*/ 0 w 2438400"/>
              <a:gd name="connsiteY4" fmla="*/ 0 h 304800"/>
              <a:gd name="connsiteX0" fmla="*/ 0 w 2665466"/>
              <a:gd name="connsiteY0" fmla="*/ 0 h 304800"/>
              <a:gd name="connsiteX1" fmla="*/ 2665466 w 2665466"/>
              <a:gd name="connsiteY1" fmla="*/ 3069 h 304800"/>
              <a:gd name="connsiteX2" fmla="*/ 2438400 w 2665466"/>
              <a:gd name="connsiteY2" fmla="*/ 304800 h 304800"/>
              <a:gd name="connsiteX3" fmla="*/ 0 w 2665466"/>
              <a:gd name="connsiteY3" fmla="*/ 304800 h 304800"/>
              <a:gd name="connsiteX4" fmla="*/ 0 w 2665466"/>
              <a:gd name="connsiteY4" fmla="*/ 0 h 304800"/>
              <a:gd name="connsiteX0" fmla="*/ 0 w 2848823"/>
              <a:gd name="connsiteY0" fmla="*/ 0 h 304800"/>
              <a:gd name="connsiteX1" fmla="*/ 2848823 w 2848823"/>
              <a:gd name="connsiteY1" fmla="*/ 688 h 304800"/>
              <a:gd name="connsiteX2" fmla="*/ 2438400 w 2848823"/>
              <a:gd name="connsiteY2" fmla="*/ 304800 h 304800"/>
              <a:gd name="connsiteX3" fmla="*/ 0 w 2848823"/>
              <a:gd name="connsiteY3" fmla="*/ 304800 h 304800"/>
              <a:gd name="connsiteX4" fmla="*/ 0 w 2848823"/>
              <a:gd name="connsiteY4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8823" h="304800">
                <a:moveTo>
                  <a:pt x="0" y="0"/>
                </a:moveTo>
                <a:lnTo>
                  <a:pt x="2848823" y="688"/>
                </a:lnTo>
                <a:lnTo>
                  <a:pt x="24384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88000">
                <a:srgbClr val="1F4396">
                  <a:tint val="44500"/>
                  <a:satMod val="160000"/>
                </a:srgb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6384925" y="6538913"/>
            <a:ext cx="2758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速威</a:t>
            </a:r>
            <a:r>
              <a:rPr lang="zh-CN" altLang="en-US" sz="1400" i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</a:t>
            </a:r>
            <a:r>
              <a:rPr lang="en-US" altLang="zh-CN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sz="14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</a:t>
            </a:r>
          </a:p>
        </p:txBody>
      </p:sp>
      <p:pic>
        <p:nvPicPr>
          <p:cNvPr id="13" name="图片 12" descr="速威logo-100x100 - 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14290"/>
            <a:ext cx="1127124" cy="672464"/>
          </a:xfrm>
          <a:prstGeom prst="rect">
            <a:avLst/>
          </a:prstGeom>
        </p:spPr>
      </p:pic>
      <p:pic>
        <p:nvPicPr>
          <p:cNvPr id="18" name="图片 17" descr="图片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2643182"/>
            <a:ext cx="4643438" cy="230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7676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228600" y="127000"/>
            <a:ext cx="5927576" cy="685800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微软雅黑" pitchFamily="34" charset="-122"/>
                <a:ea typeface="+mj-ea"/>
              </a:rPr>
              <a:t>取得汽车行业订单</a:t>
            </a:r>
            <a:r>
              <a:rPr lang="zh-CN" altLang="en-US" dirty="0" smtClean="0">
                <a:latin typeface="微软雅黑" pitchFamily="34" charset="-122"/>
                <a:ea typeface="+mj-ea"/>
              </a:rPr>
              <a:t>的三大关键法宝</a:t>
            </a:r>
            <a:endParaRPr lang="zh-CN" altLang="en-US" dirty="0">
              <a:latin typeface="微软雅黑" pitchFamily="34" charset="-122"/>
              <a:ea typeface="+mj-ea"/>
            </a:endParaRPr>
          </a:p>
        </p:txBody>
      </p:sp>
      <p:sp>
        <p:nvSpPr>
          <p:cNvPr id="9219" name="内容占位符 6"/>
          <p:cNvSpPr>
            <a:spLocks noGrp="1"/>
          </p:cNvSpPr>
          <p:nvPr>
            <p:ph idx="1"/>
          </p:nvPr>
        </p:nvSpPr>
        <p:spPr bwMode="auto">
          <a:xfrm>
            <a:off x="304800" y="1556792"/>
            <a:ext cx="8686800" cy="424847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dirty="0" smtClean="0"/>
              <a:t>客户关系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——</a:t>
            </a:r>
            <a:r>
              <a:rPr lang="zh-CN" altLang="en-US" dirty="0"/>
              <a:t>参与</a:t>
            </a:r>
            <a:r>
              <a:rPr lang="zh-CN" altLang="en-US" dirty="0" smtClean="0"/>
              <a:t>项目的敲门砖</a:t>
            </a:r>
            <a:endParaRPr lang="en-US" altLang="zh-CN" dirty="0"/>
          </a:p>
          <a:p>
            <a:r>
              <a:rPr lang="zh-CN" altLang="en-US" dirty="0" smtClean="0"/>
              <a:t>产品质量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   ——</a:t>
            </a:r>
            <a:r>
              <a:rPr lang="zh-CN" altLang="en-US" dirty="0" smtClean="0"/>
              <a:t>获得项目订单的基石</a:t>
            </a:r>
            <a:endParaRPr lang="en-US" altLang="zh-CN" dirty="0"/>
          </a:p>
          <a:p>
            <a:r>
              <a:rPr lang="zh-CN" altLang="en-US" dirty="0" smtClean="0"/>
              <a:t>产品价格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   ——</a:t>
            </a:r>
            <a:r>
              <a:rPr lang="zh-CN" altLang="en-US" dirty="0" smtClean="0"/>
              <a:t>操作空间大，前两项法宝均为价格服务</a:t>
            </a:r>
            <a:endParaRPr lang="en-US" altLang="zh-CN" dirty="0" smtClean="0"/>
          </a:p>
        </p:txBody>
      </p:sp>
      <p:sp>
        <p:nvSpPr>
          <p:cNvPr id="7172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DEFD4E3-BC13-421E-9E8B-AD075739B112}" type="datetime1">
              <a:rPr lang="zh-CN" altLang="en-US" smtClean="0">
                <a:ea typeface="宋体" pitchFamily="2" charset="-122"/>
              </a:rPr>
              <a:pPr/>
              <a:t>2017/9/5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7173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7596336" y="6248400"/>
            <a:ext cx="1395264" cy="476250"/>
          </a:xfrm>
          <a:noFill/>
        </p:spPr>
        <p:txBody>
          <a:bodyPr/>
          <a:lstStyle/>
          <a:p>
            <a:fld id="{204AA8D5-AEF8-470F-B076-29AFF045E3DA}" type="slidenum">
              <a:rPr lang="en-US" altLang="zh-CN" smtClean="0">
                <a:ea typeface="宋体" pitchFamily="2" charset="-122"/>
              </a:rPr>
              <a:pPr/>
              <a:t>40</a:t>
            </a:fld>
            <a:endParaRPr lang="en-US" altLang="zh-CN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8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328209" y="172814"/>
            <a:ext cx="5135488" cy="685800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微软雅黑" pitchFamily="34" charset="-122"/>
                <a:ea typeface="+mj-ea"/>
              </a:rPr>
              <a:t>客户需要的报价是什么？</a:t>
            </a:r>
          </a:p>
        </p:txBody>
      </p:sp>
      <p:sp>
        <p:nvSpPr>
          <p:cNvPr id="9219" name="内容占位符 6"/>
          <p:cNvSpPr>
            <a:spLocks noGrp="1"/>
          </p:cNvSpPr>
          <p:nvPr>
            <p:ph idx="1"/>
          </p:nvPr>
        </p:nvSpPr>
        <p:spPr bwMode="auto">
          <a:xfrm>
            <a:off x="228600" y="1301750"/>
            <a:ext cx="8715375" cy="450351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dirty="0" smtClean="0"/>
              <a:t>客户要的不仅仅是</a:t>
            </a:r>
            <a:r>
              <a:rPr lang="zh-CN" altLang="en-US" dirty="0"/>
              <a:t>价格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而是能解决他们心理的期望</a:t>
            </a:r>
            <a:endParaRPr lang="en-US" altLang="zh-CN" dirty="0" smtClean="0"/>
          </a:p>
          <a:p>
            <a:r>
              <a:rPr lang="zh-CN" altLang="en-US" dirty="0" smtClean="0"/>
              <a:t>客户的心理期望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</a:rPr>
              <a:t>    1</a:t>
            </a:r>
            <a:r>
              <a:rPr lang="zh-CN" altLang="en-US" dirty="0" smtClean="0">
                <a:solidFill>
                  <a:schemeClr val="tx1"/>
                </a:solidFill>
              </a:rPr>
              <a:t>、好奇心；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</a:rPr>
              <a:t>    2</a:t>
            </a:r>
            <a:r>
              <a:rPr lang="zh-CN" altLang="en-US" dirty="0" smtClean="0">
                <a:solidFill>
                  <a:schemeClr val="tx1"/>
                </a:solidFill>
              </a:rPr>
              <a:t>、询价（做项目预算）；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</a:rPr>
              <a:t>    3</a:t>
            </a:r>
            <a:r>
              <a:rPr lang="zh-CN" altLang="en-US" dirty="0" smtClean="0">
                <a:solidFill>
                  <a:schemeClr val="tx1"/>
                </a:solidFill>
              </a:rPr>
              <a:t>、比价（有竞争对手价格）；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</a:rPr>
              <a:t>    3</a:t>
            </a:r>
            <a:r>
              <a:rPr lang="zh-CN" altLang="en-US" dirty="0" smtClean="0">
                <a:solidFill>
                  <a:schemeClr val="tx1"/>
                </a:solidFill>
              </a:rPr>
              <a:t>、为东家省成本（有心理成交价格）；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</a:rPr>
              <a:t>    4</a:t>
            </a:r>
            <a:r>
              <a:rPr lang="zh-CN" altLang="en-US" dirty="0" smtClean="0">
                <a:solidFill>
                  <a:schemeClr val="tx1"/>
                </a:solidFill>
              </a:rPr>
              <a:t>、个人的隐形需求（个人获利或</a:t>
            </a:r>
            <a:r>
              <a:rPr lang="en-US" altLang="zh-CN" dirty="0" smtClean="0">
                <a:solidFill>
                  <a:schemeClr val="tx1"/>
                </a:solidFill>
              </a:rPr>
              <a:t>KPI</a:t>
            </a:r>
            <a:r>
              <a:rPr lang="zh-CN" altLang="en-US" dirty="0" smtClean="0">
                <a:solidFill>
                  <a:schemeClr val="tx1"/>
                </a:solidFill>
              </a:rPr>
              <a:t>）。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7172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DEFD4E3-BC13-421E-9E8B-AD075739B112}" type="datetime1">
              <a:rPr lang="zh-CN" altLang="en-US" smtClean="0">
                <a:ea typeface="宋体" pitchFamily="2" charset="-122"/>
              </a:rPr>
              <a:pPr/>
              <a:t>2017/9/5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7173" name="灯片编号占位符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4AA8D5-AEF8-470F-B076-29AFF045E3DA}" type="slidenum">
              <a:rPr lang="en-US" altLang="zh-CN" smtClean="0">
                <a:ea typeface="宋体" pitchFamily="2" charset="-122"/>
              </a:rPr>
              <a:pPr/>
              <a:t>41</a:t>
            </a:fld>
            <a:endParaRPr lang="en-US" altLang="zh-CN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34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>
                <a:latin typeface="微软雅黑" pitchFamily="34" charset="-122"/>
                <a:ea typeface="+mj-ea"/>
              </a:rPr>
              <a:t>什么样的情况竞争对手会出低价？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551590"/>
            <a:ext cx="7583760" cy="4026768"/>
          </a:xfrm>
        </p:spPr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 smtClean="0"/>
              <a:t>进入行业较晚，想树立典型案例；</a:t>
            </a:r>
            <a:endParaRPr lang="en-US" altLang="zh-CN" dirty="0" smtClean="0"/>
          </a:p>
          <a:p>
            <a:r>
              <a:rPr lang="zh-CN" altLang="en-US" dirty="0" smtClean="0"/>
              <a:t> 提高营业额冲刺资本市场（</a:t>
            </a:r>
            <a:r>
              <a:rPr lang="en-US" altLang="zh-CN" dirty="0" smtClean="0"/>
              <a:t>IPO</a:t>
            </a:r>
            <a:r>
              <a:rPr lang="zh-CN" altLang="en-US" dirty="0" smtClean="0"/>
              <a:t>）；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采用“狸猫换太子”的手法获得订单；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/>
              <a:t>产</a:t>
            </a:r>
            <a:r>
              <a:rPr lang="zh-CN" altLang="en-US" dirty="0" smtClean="0"/>
              <a:t>能不高、提士气，短时间内求生存；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投标报低价，售后服务报天价，再赚回来；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前吃供应商（压低采购成本），后吃客户；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……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4D119B-0E15-4AA3-B7DE-25C87A4A584F}" type="datetime1">
              <a:rPr lang="zh-CN" altLang="en-US" smtClean="0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FA7B46-EE6B-4613-8C7B-836B3C072D71}" type="slidenum">
              <a:rPr lang="en-US" altLang="zh-CN" smtClean="0"/>
              <a:pPr>
                <a:defRPr/>
              </a:pPr>
              <a:t>42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66518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68184"/>
            <a:ext cx="5135488" cy="685799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微软雅黑" pitchFamily="34" charset="-122"/>
                <a:ea typeface="+mj-ea"/>
              </a:rPr>
              <a:t>不成功的报价带来的负面影响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1196752"/>
            <a:ext cx="7560840" cy="4851908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 smtClean="0"/>
              <a:t>泄露公司的价格信息；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修改已经谈好的技术方案；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降低了公司的盈利能力。</a:t>
            </a:r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          ——</a:t>
            </a:r>
            <a:r>
              <a:rPr lang="zh-CN" altLang="en-US" dirty="0" smtClean="0"/>
              <a:t>最终的结果是丢单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4D119B-0E15-4AA3-B7DE-25C87A4A584F}" type="datetime1">
              <a:rPr lang="zh-CN" altLang="en-US" smtClean="0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FA7B46-EE6B-4613-8C7B-836B3C072D71}" type="slidenum">
              <a:rPr lang="en-US" altLang="zh-CN" smtClean="0"/>
              <a:pPr>
                <a:defRPr/>
              </a:pPr>
              <a:t>43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168246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90502"/>
            <a:ext cx="3479304" cy="685799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latin typeface="微软雅黑" pitchFamily="34" charset="-122"/>
                <a:ea typeface="+mj-ea"/>
              </a:rPr>
              <a:t>报价的</a:t>
            </a:r>
            <a:r>
              <a:rPr lang="zh-CN" altLang="en-US" dirty="0">
                <a:latin typeface="微软雅黑" pitchFamily="34" charset="-122"/>
                <a:ea typeface="+mj-ea"/>
              </a:rPr>
              <a:t>前提条件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785848"/>
            <a:ext cx="7920880" cy="5379456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 smtClean="0"/>
              <a:t>客户认可方案，供货清单明确；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了解清楚客户需要报价的心理期望；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客户心理期望所带出的其他反馈条件，如竞争对手的价格信息。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密切接触、充分说明，强调性价比与隐形价值，是便宜买贵用还是贵买便宜用。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4D119B-0E15-4AA3-B7DE-25C87A4A584F}" type="datetime1">
              <a:rPr lang="zh-CN" altLang="en-US" smtClean="0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FA7B46-EE6B-4613-8C7B-836B3C072D71}" type="slidenum">
              <a:rPr lang="en-US" altLang="zh-CN" smtClean="0"/>
              <a:pPr>
                <a:defRPr/>
              </a:pPr>
              <a:t>44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315975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DEFD4E3-BC13-421E-9E8B-AD075739B112}" type="datetime1">
              <a:rPr lang="zh-CN" altLang="en-US" smtClean="0">
                <a:ea typeface="宋体" pitchFamily="2" charset="-122"/>
              </a:rPr>
              <a:pPr/>
              <a:t>2017/9/5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7173" name="灯片编号占位符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4AA8D5-AEF8-470F-B076-29AFF045E3DA}" type="slidenum">
              <a:rPr lang="en-US" altLang="zh-CN" smtClean="0">
                <a:ea typeface="宋体" pitchFamily="2" charset="-122"/>
              </a:rPr>
              <a:pPr/>
              <a:t>45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7" name="Rectangle 42"/>
          <p:cNvSpPr>
            <a:spLocks noChangeArrowheads="1"/>
          </p:cNvSpPr>
          <p:nvPr/>
        </p:nvSpPr>
        <p:spPr bwMode="auto">
          <a:xfrm>
            <a:off x="5857875" y="1360549"/>
            <a:ext cx="1549400" cy="469900"/>
          </a:xfrm>
          <a:prstGeom prst="rect">
            <a:avLst/>
          </a:prstGeom>
          <a:solidFill>
            <a:srgbClr val="6600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41"/>
          <p:cNvSpPr>
            <a:spLocks noChangeArrowheads="1"/>
          </p:cNvSpPr>
          <p:nvPr/>
        </p:nvSpPr>
        <p:spPr bwMode="auto">
          <a:xfrm>
            <a:off x="4283075" y="1373249"/>
            <a:ext cx="1536700" cy="469900"/>
          </a:xfrm>
          <a:prstGeom prst="rect">
            <a:avLst/>
          </a:prstGeom>
          <a:solidFill>
            <a:srgbClr val="6600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40"/>
          <p:cNvSpPr>
            <a:spLocks noChangeArrowheads="1"/>
          </p:cNvSpPr>
          <p:nvPr/>
        </p:nvSpPr>
        <p:spPr bwMode="auto">
          <a:xfrm>
            <a:off x="2720975" y="1373249"/>
            <a:ext cx="1524000" cy="469900"/>
          </a:xfrm>
          <a:prstGeom prst="rect">
            <a:avLst/>
          </a:prstGeom>
          <a:solidFill>
            <a:srgbClr val="6600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Rectangle 39"/>
          <p:cNvSpPr>
            <a:spLocks noChangeArrowheads="1"/>
          </p:cNvSpPr>
          <p:nvPr/>
        </p:nvSpPr>
        <p:spPr bwMode="auto">
          <a:xfrm>
            <a:off x="1362075" y="1373249"/>
            <a:ext cx="1308100" cy="469900"/>
          </a:xfrm>
          <a:prstGeom prst="rect">
            <a:avLst/>
          </a:prstGeom>
          <a:solidFill>
            <a:srgbClr val="6600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 flipV="1">
            <a:off x="1271588" y="1928874"/>
            <a:ext cx="5492750" cy="2736850"/>
          </a:xfrm>
          <a:prstGeom prst="line">
            <a:avLst/>
          </a:prstGeom>
          <a:noFill/>
          <a:ln w="76200" cmpd="dbl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13" name="Line 2"/>
          <p:cNvSpPr>
            <a:spLocks noChangeShapeType="1"/>
          </p:cNvSpPr>
          <p:nvPr/>
        </p:nvSpPr>
        <p:spPr bwMode="auto">
          <a:xfrm flipV="1">
            <a:off x="1249363" y="1416112"/>
            <a:ext cx="1587" cy="4916487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249363" y="5608699"/>
            <a:ext cx="1544637" cy="7366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872163" y="3356037"/>
            <a:ext cx="1544637" cy="7366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2798763" y="4854637"/>
            <a:ext cx="1544637" cy="7366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4335463" y="4098987"/>
            <a:ext cx="1544637" cy="7366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1403350" y="5715062"/>
            <a:ext cx="12715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>
                <a:latin typeface="微软雅黑" pitchFamily="34" charset="-122"/>
                <a:ea typeface="微软雅黑" pitchFamily="34" charset="-122"/>
              </a:rPr>
              <a:t>商品经济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6013450" y="3473512"/>
            <a:ext cx="12715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>
                <a:latin typeface="微软雅黑" pitchFamily="34" charset="-122"/>
                <a:ea typeface="微软雅黑" pitchFamily="34" charset="-122"/>
              </a:rPr>
              <a:t>体验经济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4486275" y="4248212"/>
            <a:ext cx="12715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>
                <a:latin typeface="微软雅黑" pitchFamily="34" charset="-122"/>
                <a:ea typeface="微软雅黑" pitchFamily="34" charset="-122"/>
              </a:rPr>
              <a:t>服务经济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2955925" y="4987987"/>
            <a:ext cx="12715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>
                <a:latin typeface="微软雅黑" pitchFamily="34" charset="-122"/>
                <a:ea typeface="微软雅黑" pitchFamily="34" charset="-122"/>
              </a:rPr>
              <a:t>产品经济</a:t>
            </a: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4302125" y="5858804"/>
            <a:ext cx="19065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600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获利能力</a:t>
            </a: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506413" y="919224"/>
            <a:ext cx="17541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600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差异化特征 </a:t>
            </a: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7213600" y="5816725"/>
            <a:ext cx="852006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 dirty="0">
                <a:latin typeface="微软雅黑" pitchFamily="34" charset="-122"/>
                <a:ea typeface="微软雅黑" pitchFamily="34" charset="-122"/>
              </a:rPr>
              <a:t>大</a:t>
            </a:r>
            <a:endParaRPr lang="en-US" altLang="zh-CN" sz="1200" b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2886849" y="5869049"/>
            <a:ext cx="658039" cy="463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 dirty="0">
                <a:latin typeface="微软雅黑" pitchFamily="34" charset="-122"/>
                <a:ea typeface="微软雅黑" pitchFamily="34" charset="-122"/>
              </a:rPr>
              <a:t>小</a:t>
            </a:r>
            <a:endParaRPr lang="en-US" altLang="zh-CN" sz="1200" b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1331913" y="1295462"/>
            <a:ext cx="14001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600" b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质量和价格</a:t>
            </a: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2740025" y="1247837"/>
            <a:ext cx="14509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600" b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产品差异化</a:t>
            </a: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4302125" y="1263712"/>
            <a:ext cx="143827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600" b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客户满意度</a:t>
            </a: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5883275" y="1249424"/>
            <a:ext cx="141287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600" b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客户愉悦度</a:t>
            </a:r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 rot="-1580665">
            <a:off x="2930525" y="2184462"/>
            <a:ext cx="2355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竞争优势体现</a:t>
            </a:r>
          </a:p>
        </p:txBody>
      </p:sp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1565275" y="4360924"/>
            <a:ext cx="143827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无目标客户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无市场定位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同质化高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替代容易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打价格战</a:t>
            </a: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3119438" y="3725924"/>
            <a:ext cx="143827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sz="1400" dirty="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目标客户</a:t>
            </a:r>
          </a:p>
          <a:p>
            <a:r>
              <a:rPr lang="zh-CN" altLang="en-US" sz="1400" dirty="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市场定位</a:t>
            </a:r>
          </a:p>
          <a:p>
            <a:r>
              <a:rPr lang="zh-CN" altLang="en-US" sz="1400" dirty="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产品创新</a:t>
            </a:r>
          </a:p>
          <a:p>
            <a:r>
              <a:rPr lang="zh-CN" altLang="en-US" sz="1400" dirty="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技术壁垒</a:t>
            </a:r>
          </a:p>
        </p:txBody>
      </p:sp>
      <p:sp>
        <p:nvSpPr>
          <p:cNvPr id="33" name="Rectangle 25"/>
          <p:cNvSpPr>
            <a:spLocks noChangeArrowheads="1"/>
          </p:cNvSpPr>
          <p:nvPr/>
        </p:nvSpPr>
        <p:spPr bwMode="auto">
          <a:xfrm>
            <a:off x="4370388" y="2892487"/>
            <a:ext cx="14382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完善的服务流程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高超的维修技艺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快速的响应时间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良好的服务态度</a:t>
            </a:r>
          </a:p>
          <a:p>
            <a:endParaRPr lang="zh-CN" altLang="en-US" sz="1400" b="0">
              <a:solidFill>
                <a:srgbClr val="3399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5905500" y="2289237"/>
            <a:ext cx="143827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sz="1400" b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Rectangle 27"/>
          <p:cNvSpPr>
            <a:spLocks noChangeArrowheads="1"/>
          </p:cNvSpPr>
          <p:nvPr/>
        </p:nvSpPr>
        <p:spPr bwMode="auto">
          <a:xfrm>
            <a:off x="5927725" y="2430524"/>
            <a:ext cx="165417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预见问题产生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确保客户运营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提供卓越体验</a:t>
            </a:r>
          </a:p>
          <a:p>
            <a:r>
              <a:rPr lang="zh-CN" altLang="en-US" sz="14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</a:rPr>
              <a:t>创造客户价值</a:t>
            </a:r>
          </a:p>
        </p:txBody>
      </p:sp>
      <p:sp>
        <p:nvSpPr>
          <p:cNvPr id="36" name="Line 28"/>
          <p:cNvSpPr>
            <a:spLocks noChangeShapeType="1"/>
          </p:cNvSpPr>
          <p:nvPr/>
        </p:nvSpPr>
        <p:spPr bwMode="auto">
          <a:xfrm flipV="1">
            <a:off x="8124825" y="1419287"/>
            <a:ext cx="0" cy="49212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6521450" y="949387"/>
            <a:ext cx="223996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客户真实需求的达成度 </a:t>
            </a:r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8339138" y="1905062"/>
            <a:ext cx="45085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>
                <a:latin typeface="微软雅黑" pitchFamily="34" charset="-122"/>
                <a:ea typeface="微软雅黑" pitchFamily="34" charset="-122"/>
              </a:rPr>
              <a:t>高</a:t>
            </a: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8294688" y="5613462"/>
            <a:ext cx="45085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>
                <a:latin typeface="微软雅黑" pitchFamily="34" charset="-122"/>
                <a:ea typeface="微软雅黑" pitchFamily="34" charset="-122"/>
              </a:rPr>
              <a:t>低</a:t>
            </a:r>
          </a:p>
        </p:txBody>
      </p:sp>
      <p:sp>
        <p:nvSpPr>
          <p:cNvPr id="40" name="Line 32"/>
          <p:cNvSpPr>
            <a:spLocks noChangeShapeType="1"/>
          </p:cNvSpPr>
          <p:nvPr/>
        </p:nvSpPr>
        <p:spPr bwMode="auto">
          <a:xfrm>
            <a:off x="1238250" y="6340537"/>
            <a:ext cx="691038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28575" y="1849499"/>
            <a:ext cx="12715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 dirty="0">
                <a:latin typeface="微软雅黑" pitchFamily="34" charset="-122"/>
                <a:ea typeface="微软雅黑" pitchFamily="34" charset="-122"/>
              </a:rPr>
              <a:t>明显</a:t>
            </a:r>
          </a:p>
        </p:txBody>
      </p:sp>
      <p:sp>
        <p:nvSpPr>
          <p:cNvPr id="42" name="Rectangle 16"/>
          <p:cNvSpPr>
            <a:spLocks noChangeArrowheads="1"/>
          </p:cNvSpPr>
          <p:nvPr/>
        </p:nvSpPr>
        <p:spPr bwMode="auto">
          <a:xfrm>
            <a:off x="28575" y="5618224"/>
            <a:ext cx="12715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b="0">
                <a:latin typeface="微软雅黑" pitchFamily="34" charset="-122"/>
                <a:ea typeface="微软雅黑" pitchFamily="34" charset="-122"/>
              </a:rPr>
              <a:t>无</a:t>
            </a:r>
          </a:p>
        </p:txBody>
      </p:sp>
      <p:sp>
        <p:nvSpPr>
          <p:cNvPr id="44" name="标题 41"/>
          <p:cNvSpPr>
            <a:spLocks noGrp="1"/>
          </p:cNvSpPr>
          <p:nvPr>
            <p:ph type="title"/>
          </p:nvPr>
        </p:nvSpPr>
        <p:spPr>
          <a:xfrm>
            <a:off x="428153" y="84796"/>
            <a:ext cx="4637782" cy="60960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itchFamily="34" charset="-122"/>
                <a:ea typeface="+mj-ea"/>
              </a:rPr>
              <a:t>如何服务</a:t>
            </a:r>
            <a:r>
              <a:rPr lang="zh-CN" altLang="en-US" dirty="0" smtClean="0">
                <a:latin typeface="微软雅黑" pitchFamily="34" charset="-122"/>
                <a:ea typeface="+mj-ea"/>
              </a:rPr>
              <a:t>好我们的客户</a:t>
            </a:r>
            <a:r>
              <a:rPr lang="zh-CN" altLang="en-US" dirty="0">
                <a:latin typeface="微软雅黑" pitchFamily="34" charset="-122"/>
                <a:ea typeface="+mj-ea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xmlns="" val="10756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4D119B-0E15-4AA3-B7DE-25C87A4A584F}" type="datetime1">
              <a:rPr lang="zh-CN" altLang="en-US" smtClean="0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FA7B46-EE6B-4613-8C7B-836B3C072D71}" type="slidenum">
              <a:rPr lang="en-US" altLang="zh-CN" smtClean="0"/>
              <a:pPr>
                <a:defRPr/>
              </a:pPr>
              <a:t>46</a:t>
            </a:fld>
            <a:endParaRPr lang="en-US" altLang="zh-CN" dirty="0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332832" y="188640"/>
            <a:ext cx="4763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cap="all" dirty="0">
                <a:latin typeface="微软雅黑" pitchFamily="34" charset="-122"/>
                <a:ea typeface="+mj-ea"/>
                <a:cs typeface="+mj-cs"/>
              </a:rPr>
              <a:t>服务型企业的特征</a:t>
            </a:r>
          </a:p>
        </p:txBody>
      </p:sp>
      <p:sp>
        <p:nvSpPr>
          <p:cNvPr id="19" name="TextBox 3"/>
          <p:cNvSpPr txBox="1"/>
          <p:nvPr/>
        </p:nvSpPr>
        <p:spPr>
          <a:xfrm>
            <a:off x="467544" y="1612102"/>
            <a:ext cx="5836338" cy="362804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buClr>
                <a:srgbClr val="FF0000"/>
              </a:buClr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以客户需求为中心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50000"/>
              </a:lnSpc>
              <a:buClr>
                <a:srgbClr val="FF0000"/>
              </a:buClr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“服务”贯穿产品的整个生命周期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50000"/>
              </a:lnSpc>
              <a:buClr>
                <a:srgbClr val="FF0000"/>
              </a:buClr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服务收益在企业的利润总额中占重要比例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50000"/>
              </a:lnSpc>
              <a:buClr>
                <a:srgbClr val="FF0000"/>
              </a:buClr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以优质的服务作为其核心竞争力之一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" name="Picture 3" descr="D:\pictures\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2313" y="3750212"/>
            <a:ext cx="1581608" cy="1588637"/>
          </a:xfrm>
          <a:prstGeom prst="rect">
            <a:avLst/>
          </a:prstGeom>
          <a:noFill/>
        </p:spPr>
      </p:pic>
      <p:pic>
        <p:nvPicPr>
          <p:cNvPr id="21" name="Picture 13" descr="aa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5" y="1612102"/>
            <a:ext cx="2016224" cy="122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2754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4D119B-0E15-4AA3-B7DE-25C87A4A584F}" type="datetime1">
              <a:rPr lang="zh-CN" altLang="en-US" smtClean="0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FA7B46-EE6B-4613-8C7B-836B3C072D71}" type="slidenum">
              <a:rPr lang="en-US" altLang="zh-CN" smtClean="0"/>
              <a:pPr>
                <a:defRPr/>
              </a:pPr>
              <a:t>47</a:t>
            </a:fld>
            <a:endParaRPr lang="en-US" altLang="zh-CN" dirty="0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332832" y="188640"/>
            <a:ext cx="4763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cap="all" dirty="0">
                <a:latin typeface="微软雅黑" pitchFamily="34" charset="-122"/>
                <a:ea typeface="+mj-ea"/>
                <a:cs typeface="+mj-cs"/>
              </a:rPr>
              <a:t>服务型企业的案例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1008414"/>
            <a:ext cx="8229600" cy="409224"/>
          </a:xfrm>
        </p:spPr>
        <p:txBody>
          <a:bodyPr/>
          <a:lstStyle/>
          <a:p>
            <a:r>
              <a:rPr lang="zh-CN" altLang="en-US" sz="2400" dirty="0" smtClean="0">
                <a:latin typeface="微软雅黑" pitchFamily="34" charset="-122"/>
              </a:rPr>
              <a:t>案例：海底捞</a:t>
            </a:r>
            <a:r>
              <a:rPr lang="en-US" altLang="zh-CN" sz="2400" dirty="0" smtClean="0">
                <a:latin typeface="微软雅黑" pitchFamily="34" charset="-122"/>
              </a:rPr>
              <a:t>-</a:t>
            </a:r>
            <a:r>
              <a:rPr lang="zh-CN" altLang="en-US" sz="2400" dirty="0" smtClean="0">
                <a:latin typeface="微软雅黑" pitchFamily="34" charset="-122"/>
              </a:rPr>
              <a:t>“无微不至”也能“捞”出惊人利润</a:t>
            </a:r>
            <a:endParaRPr lang="zh-CN" altLang="en-US" sz="2400" dirty="0">
              <a:latin typeface="微软雅黑" pitchFamily="34" charset="-122"/>
            </a:endParaRPr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436727" y="1571612"/>
            <a:ext cx="8175009" cy="789451"/>
          </a:xfrm>
        </p:spPr>
        <p:txBody>
          <a:bodyPr/>
          <a:lstStyle/>
          <a:p>
            <a:pPr marL="342900" lvl="1" indent="-342900">
              <a:buClr>
                <a:srgbClr val="D52B1E"/>
              </a:buClr>
              <a:buSzPct val="110000"/>
              <a:buFontTx/>
              <a:buChar char="•"/>
            </a:pPr>
            <a:r>
              <a:rPr lang="zh-CN" altLang="en-US" sz="1800" dirty="0" smtClean="0">
                <a:latin typeface="微软雅黑" pitchFamily="34" charset="-122"/>
              </a:rPr>
              <a:t>在大众点评网、饭桶网等网站上，海底捞则一直牢牢占据着几大城市 </a:t>
            </a:r>
            <a:endParaRPr lang="en-US" altLang="zh-CN" sz="1800" dirty="0" smtClean="0">
              <a:latin typeface="微软雅黑" pitchFamily="34" charset="-122"/>
            </a:endParaRPr>
          </a:p>
          <a:p>
            <a:pPr marL="342900" lvl="1" indent="-342900">
              <a:buClr>
                <a:srgbClr val="D52B1E"/>
              </a:buClr>
              <a:buSzPct val="110000"/>
              <a:buNone/>
            </a:pPr>
            <a:r>
              <a:rPr lang="en-US" altLang="zh-CN" sz="1800" dirty="0" smtClean="0">
                <a:latin typeface="微软雅黑" pitchFamily="34" charset="-122"/>
              </a:rPr>
              <a:t>   </a:t>
            </a:r>
            <a:r>
              <a:rPr lang="zh-CN" altLang="en-US" sz="1800" dirty="0" smtClean="0">
                <a:latin typeface="微软雅黑" pitchFamily="34" charset="-122"/>
              </a:rPr>
              <a:t>“服务最佳”榜单的前列。</a:t>
            </a:r>
          </a:p>
          <a:p>
            <a:endParaRPr lang="zh-CN" altLang="en-US" dirty="0">
              <a:latin typeface="微软雅黑" pitchFamily="34" charset="-122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770672" y="5733256"/>
            <a:ext cx="7383439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消费者来这里消费的不是餐饮，是体验</a:t>
            </a:r>
            <a:endParaRPr lang="en-US" altLang="zh-CN" sz="18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Picture 2" descr="C:\Documents and Settings\xiachen\Desktop\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672" y="2368029"/>
            <a:ext cx="7029450" cy="1466850"/>
          </a:xfrm>
          <a:prstGeom prst="rect">
            <a:avLst/>
          </a:prstGeom>
          <a:noFill/>
        </p:spPr>
      </p:pic>
      <p:pic>
        <p:nvPicPr>
          <p:cNvPr id="12" name="Picture 3" descr="C:\Documents and Settings\xiachen\Desktop\b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787" y="4100655"/>
            <a:ext cx="7019925" cy="1495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1440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4D119B-0E15-4AA3-B7DE-25C87A4A584F}" type="datetime1">
              <a:rPr lang="zh-CN" altLang="en-US" smtClean="0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FA7B46-EE6B-4613-8C7B-836B3C072D71}" type="slidenum">
              <a:rPr lang="en-US" altLang="zh-CN" smtClean="0"/>
              <a:pPr>
                <a:defRPr/>
              </a:pPr>
              <a:t>48</a:t>
            </a:fld>
            <a:endParaRPr lang="en-US" altLang="zh-CN" dirty="0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332832" y="188640"/>
            <a:ext cx="4763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cap="all" dirty="0">
                <a:latin typeface="微软雅黑" pitchFamily="34" charset="-122"/>
                <a:ea typeface="+mj-ea"/>
                <a:cs typeface="+mj-cs"/>
              </a:rPr>
              <a:t>服务型企业的案例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360938" y="1098998"/>
            <a:ext cx="7772400" cy="609600"/>
          </a:xfrm>
        </p:spPr>
        <p:txBody>
          <a:bodyPr/>
          <a:lstStyle/>
          <a:p>
            <a:r>
              <a:rPr lang="zh-CN" altLang="en-US" sz="2400" dirty="0" smtClean="0">
                <a:latin typeface="微软雅黑" pitchFamily="34" charset="-122"/>
              </a:rPr>
              <a:t>案例：海底捞</a:t>
            </a:r>
            <a:r>
              <a:rPr lang="en-US" altLang="zh-CN" sz="2400" dirty="0" smtClean="0">
                <a:latin typeface="微软雅黑" pitchFamily="34" charset="-122"/>
              </a:rPr>
              <a:t>-</a:t>
            </a:r>
            <a:r>
              <a:rPr lang="zh-CN" altLang="en-US" sz="2400" dirty="0" smtClean="0">
                <a:latin typeface="微软雅黑" pitchFamily="34" charset="-122"/>
              </a:rPr>
              <a:t>“无微不至”也能“捞”出惊人利润</a:t>
            </a:r>
            <a:endParaRPr lang="zh-CN" altLang="en-US" sz="2400" dirty="0">
              <a:latin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5937" y="1947307"/>
            <a:ext cx="69861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用户体验创新的成功密码 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–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为服务疯狂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756481" y="2656230"/>
            <a:ext cx="2500330" cy="4286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rPr>
              <a:t>停车与等位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753646" y="3414053"/>
            <a:ext cx="2500330" cy="4286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rPr>
              <a:t>就餐</a:t>
            </a:r>
          </a:p>
        </p:txBody>
      </p:sp>
      <p:sp>
        <p:nvSpPr>
          <p:cNvPr id="12" name="矩形 11"/>
          <p:cNvSpPr/>
          <p:nvPr/>
        </p:nvSpPr>
        <p:spPr bwMode="auto">
          <a:xfrm>
            <a:off x="756481" y="4171876"/>
            <a:ext cx="2500330" cy="4286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rPr>
              <a:t>结账与离开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67973" y="5021973"/>
            <a:ext cx="7997588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b="1" dirty="0" smtClean="0">
                <a:latin typeface="华文楷体" pitchFamily="2" charset="-122"/>
                <a:ea typeface="华文楷体" pitchFamily="2" charset="-122"/>
                <a:cs typeface="宋体" pitchFamily="2" charset="-122"/>
              </a:rPr>
              <a:t>“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如果要说吸引我来这里的原因，那么人家的特色就是把功夫下在服务细节上，让客人有宾至如归的感觉。”</a:t>
            </a:r>
            <a:endParaRPr lang="zh-CN" altLang="en-US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 bwMode="auto">
          <a:xfrm>
            <a:off x="4245114" y="2679753"/>
            <a:ext cx="3548418" cy="192433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rPr>
              <a:t>海底捞员工名言：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</a:endParaRPr>
          </a:p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0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工资不是老板发的</a:t>
            </a:r>
            <a:endParaRPr lang="en-US" altLang="zh-CN" sz="2000" b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rPr>
              <a:t>是客户发的</a:t>
            </a:r>
          </a:p>
        </p:txBody>
      </p:sp>
    </p:spTree>
    <p:extLst>
      <p:ext uri="{BB962C8B-B14F-4D97-AF65-F5344CB8AC3E}">
        <p14:creationId xmlns:p14="http://schemas.microsoft.com/office/powerpoint/2010/main" xmlns="" val="283304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4D119B-0E15-4AA3-B7DE-25C87A4A584F}" type="datetime1">
              <a:rPr lang="zh-CN" altLang="en-US" smtClean="0"/>
              <a:pPr>
                <a:defRPr/>
              </a:pPr>
              <a:t>2017/9/5</a:t>
            </a:fld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FA7B46-EE6B-4613-8C7B-836B3C072D71}" type="slidenum">
              <a:rPr lang="en-US" altLang="zh-CN" smtClean="0"/>
              <a:pPr>
                <a:defRPr/>
              </a:pPr>
              <a:t>49</a:t>
            </a:fld>
            <a:endParaRPr lang="en-US" altLang="zh-CN" dirty="0"/>
          </a:p>
        </p:txBody>
      </p:sp>
      <p:sp>
        <p:nvSpPr>
          <p:cNvPr id="15" name="矩形 10"/>
          <p:cNvSpPr>
            <a:spLocks noChangeArrowheads="1"/>
          </p:cNvSpPr>
          <p:nvPr/>
        </p:nvSpPr>
        <p:spPr bwMode="auto">
          <a:xfrm>
            <a:off x="900113" y="2205038"/>
            <a:ext cx="76644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itchFamily="66" charset="0"/>
                <a:ea typeface="宋体"/>
                <a:cs typeface="Times New Roman" pitchFamily="18" charset="0"/>
              </a:rPr>
              <a:t>We do it. But not alone.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itchFamily="66" charset="0"/>
                <a:ea typeface="宋体"/>
                <a:cs typeface="Times New Roman" pitchFamily="18" charset="0"/>
              </a:rPr>
              <a:t>                             Thank you!</a:t>
            </a: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4251325" y="4938713"/>
            <a:ext cx="4465638" cy="967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3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广州速威智能系统科技有限公司</a:t>
            </a:r>
            <a:r>
              <a:rPr lang="en-US" altLang="zh-CN" sz="23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www.rtdsoft.com</a:t>
            </a:r>
            <a:endParaRPr lang="en-US" altLang="zh-CN" sz="2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6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2184</Words>
  <Application>Microsoft Office PowerPoint</Application>
  <PresentationFormat>全屏显示(4:3)</PresentationFormat>
  <Paragraphs>593</Paragraphs>
  <Slides>49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49</vt:i4>
      </vt:variant>
    </vt:vector>
  </HeadingPairs>
  <TitlesOfParts>
    <vt:vector size="51" baseType="lpstr">
      <vt:lpstr>Office 主题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走进汽车行业——目标客户在哪里？</vt:lpstr>
      <vt:lpstr>走进汽车行业——目标客户在这里</vt:lpstr>
      <vt:lpstr>走进汽车行业——目标客户在这里</vt:lpstr>
      <vt:lpstr>走进汽车行业——目标客户在这里</vt:lpstr>
      <vt:lpstr>走进汽车行业——目标客户在这里</vt:lpstr>
      <vt:lpstr>走进汽车行业——目标客户在这里</vt:lpstr>
      <vt:lpstr>走进汽车行业——目标客户在这里</vt:lpstr>
      <vt:lpstr>汽车行业——哪些场景能AGV？</vt:lpstr>
      <vt:lpstr>走进汽车行业</vt:lpstr>
      <vt:lpstr>汽车行业—总装工艺用AGV最多</vt:lpstr>
      <vt:lpstr>汽车行业——焊装正在普及使用AGV</vt:lpstr>
      <vt:lpstr>汽车行业——发动机、变速箱及海量汽配厂</vt:lpstr>
      <vt:lpstr>汽车行业—具体怎么用AGV？</vt:lpstr>
      <vt:lpstr>AGV柔性生产线—替代传统流水线</vt:lpstr>
      <vt:lpstr>汽车行业—AGV用于柔性生产线</vt:lpstr>
      <vt:lpstr>汽车行业—AGV用于柔性生产线</vt:lpstr>
      <vt:lpstr>汽车行业—AGV用于物料配送</vt:lpstr>
      <vt:lpstr>汽车行业—AGV用于物料配送</vt:lpstr>
      <vt:lpstr>幻灯片 37</vt:lpstr>
      <vt:lpstr>幻灯片 38</vt:lpstr>
      <vt:lpstr>幻灯片 39</vt:lpstr>
      <vt:lpstr>取得汽车行业订单的三大关键法宝</vt:lpstr>
      <vt:lpstr>客户需要的报价是什么？</vt:lpstr>
      <vt:lpstr>什么样的情况竞争对手会出低价？</vt:lpstr>
      <vt:lpstr>不成功的报价带来的负面影响</vt:lpstr>
      <vt:lpstr>报价的前提条件</vt:lpstr>
      <vt:lpstr>如何服务好我们的客户？</vt:lpstr>
      <vt:lpstr>幻灯片 46</vt:lpstr>
      <vt:lpstr>案例：海底捞-“无微不至”也能“捞”出惊人利润</vt:lpstr>
      <vt:lpstr>案例：海底捞-“无微不至”也能“捞”出惊人利润</vt:lpstr>
      <vt:lpstr>幻灯片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王玲</dc:creator>
  <cp:lastModifiedBy>legend</cp:lastModifiedBy>
  <cp:revision>162</cp:revision>
  <dcterms:created xsi:type="dcterms:W3CDTF">2015-05-07T01:20:21Z</dcterms:created>
  <dcterms:modified xsi:type="dcterms:W3CDTF">2017-09-05T07:56:51Z</dcterms:modified>
</cp:coreProperties>
</file>